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slides/slide96.xml" ContentType="application/vnd.openxmlformats-officedocument.presentationml.slide+xml"/>
  <Override PartName="/ppt/slides/slide97.xml" ContentType="application/vnd.openxmlformats-officedocument.presentationml.slide+xml"/>
  <Override PartName="/ppt/slides/slide98.xml" ContentType="application/vnd.openxmlformats-officedocument.presentationml.slide+xml"/>
  <Override PartName="/ppt/slides/slide99.xml" ContentType="application/vnd.openxmlformats-officedocument.presentationml.slide+xml"/>
  <Override PartName="/ppt/slides/slide100.xml" ContentType="application/vnd.openxmlformats-officedocument.presentationml.slide+xml"/>
  <Override PartName="/ppt/slides/slide101.xml" ContentType="application/vnd.openxmlformats-officedocument.presentationml.slide+xml"/>
  <Override PartName="/ppt/slides/slide102.xml" ContentType="application/vnd.openxmlformats-officedocument.presentationml.slide+xml"/>
  <Override PartName="/ppt/slides/slide103.xml" ContentType="application/vnd.openxmlformats-officedocument.presentationml.slide+xml"/>
  <Override PartName="/ppt/slides/slide104.xml" ContentType="application/vnd.openxmlformats-officedocument.presentationml.slide+xml"/>
  <Override PartName="/ppt/slides/slide105.xml" ContentType="application/vnd.openxmlformats-officedocument.presentationml.slide+xml"/>
  <Override PartName="/ppt/slides/slide106.xml" ContentType="application/vnd.openxmlformats-officedocument.presentationml.slide+xml"/>
  <Override PartName="/ppt/slides/slide107.xml" ContentType="application/vnd.openxmlformats-officedocument.presentationml.slide+xml"/>
  <Override PartName="/ppt/slides/slide108.xml" ContentType="application/vnd.openxmlformats-officedocument.presentationml.slide+xml"/>
  <Override PartName="/ppt/slides/slide109.xml" ContentType="application/vnd.openxmlformats-officedocument.presentationml.slide+xml"/>
  <Override PartName="/ppt/slides/slide110.xml" ContentType="application/vnd.openxmlformats-officedocument.presentationml.slide+xml"/>
  <Override PartName="/ppt/slides/slide111.xml" ContentType="application/vnd.openxmlformats-officedocument.presentationml.slide+xml"/>
  <Override PartName="/ppt/slides/slide112.xml" ContentType="application/vnd.openxmlformats-officedocument.presentationml.slide+xml"/>
  <Override PartName="/ppt/slides/slide113.xml" ContentType="application/vnd.openxmlformats-officedocument.presentationml.slide+xml"/>
  <Override PartName="/ppt/slides/slide114.xml" ContentType="application/vnd.openxmlformats-officedocument.presentationml.slide+xml"/>
  <Override PartName="/ppt/slides/slide115.xml" ContentType="application/vnd.openxmlformats-officedocument.presentationml.slide+xml"/>
  <Override PartName="/ppt/slides/slide116.xml" ContentType="application/vnd.openxmlformats-officedocument.presentationml.slide+xml"/>
  <Override PartName="/ppt/slides/slide117.xml" ContentType="application/vnd.openxmlformats-officedocument.presentationml.slide+xml"/>
  <Override PartName="/ppt/slides/slide118.xml" ContentType="application/vnd.openxmlformats-officedocument.presentationml.slide+xml"/>
  <Override PartName="/ppt/slides/slide11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2">
  <p:sldMasterIdLst>
    <p:sldMasterId id="2147483648" r:id="rId1"/>
  </p:sldMasterIdLst>
  <p:notesMasterIdLst>
    <p:notesMasterId r:id="rId121"/>
  </p:notesMasterIdLst>
  <p:sldIdLst>
    <p:sldId id="388" r:id="rId2"/>
    <p:sldId id="389" r:id="rId3"/>
    <p:sldId id="390" r:id="rId4"/>
    <p:sldId id="391" r:id="rId5"/>
    <p:sldId id="392" r:id="rId6"/>
    <p:sldId id="393" r:id="rId7"/>
    <p:sldId id="396" r:id="rId8"/>
    <p:sldId id="397" r:id="rId9"/>
    <p:sldId id="398" r:id="rId10"/>
    <p:sldId id="404" r:id="rId11"/>
    <p:sldId id="399" r:id="rId12"/>
    <p:sldId id="400" r:id="rId13"/>
    <p:sldId id="401" r:id="rId14"/>
    <p:sldId id="402" r:id="rId15"/>
    <p:sldId id="403" r:id="rId16"/>
    <p:sldId id="395" r:id="rId17"/>
    <p:sldId id="265" r:id="rId18"/>
    <p:sldId id="278" r:id="rId19"/>
    <p:sldId id="407" r:id="rId20"/>
    <p:sldId id="406" r:id="rId21"/>
    <p:sldId id="267" r:id="rId22"/>
    <p:sldId id="268" r:id="rId23"/>
    <p:sldId id="269" r:id="rId24"/>
    <p:sldId id="270" r:id="rId25"/>
    <p:sldId id="271" r:id="rId26"/>
    <p:sldId id="272" r:id="rId27"/>
    <p:sldId id="273" r:id="rId28"/>
    <p:sldId id="275" r:id="rId29"/>
    <p:sldId id="276" r:id="rId30"/>
    <p:sldId id="274" r:id="rId31"/>
    <p:sldId id="277" r:id="rId32"/>
    <p:sldId id="279" r:id="rId33"/>
    <p:sldId id="280" r:id="rId34"/>
    <p:sldId id="281" r:id="rId35"/>
    <p:sldId id="282" r:id="rId36"/>
    <p:sldId id="283" r:id="rId37"/>
    <p:sldId id="284" r:id="rId38"/>
    <p:sldId id="285" r:id="rId39"/>
    <p:sldId id="286" r:id="rId40"/>
    <p:sldId id="287" r:id="rId41"/>
    <p:sldId id="288" r:id="rId42"/>
    <p:sldId id="289" r:id="rId43"/>
    <p:sldId id="290" r:id="rId44"/>
    <p:sldId id="291" r:id="rId45"/>
    <p:sldId id="293" r:id="rId46"/>
    <p:sldId id="294" r:id="rId47"/>
    <p:sldId id="295" r:id="rId48"/>
    <p:sldId id="296" r:id="rId49"/>
    <p:sldId id="297" r:id="rId50"/>
    <p:sldId id="383" r:id="rId51"/>
    <p:sldId id="382" r:id="rId52"/>
    <p:sldId id="298" r:id="rId53"/>
    <p:sldId id="299" r:id="rId54"/>
    <p:sldId id="300" r:id="rId55"/>
    <p:sldId id="301" r:id="rId56"/>
    <p:sldId id="302" r:id="rId57"/>
    <p:sldId id="303" r:id="rId58"/>
    <p:sldId id="304" r:id="rId59"/>
    <p:sldId id="305" r:id="rId60"/>
    <p:sldId id="306" r:id="rId61"/>
    <p:sldId id="307" r:id="rId62"/>
    <p:sldId id="308" r:id="rId63"/>
    <p:sldId id="317" r:id="rId64"/>
    <p:sldId id="319" r:id="rId65"/>
    <p:sldId id="318" r:id="rId66"/>
    <p:sldId id="309" r:id="rId67"/>
    <p:sldId id="310" r:id="rId68"/>
    <p:sldId id="320" r:id="rId69"/>
    <p:sldId id="311" r:id="rId70"/>
    <p:sldId id="312" r:id="rId71"/>
    <p:sldId id="321" r:id="rId72"/>
    <p:sldId id="313" r:id="rId73"/>
    <p:sldId id="314" r:id="rId74"/>
    <p:sldId id="315" r:id="rId75"/>
    <p:sldId id="384" r:id="rId76"/>
    <p:sldId id="387" r:id="rId77"/>
    <p:sldId id="322" r:id="rId78"/>
    <p:sldId id="316" r:id="rId79"/>
    <p:sldId id="323" r:id="rId80"/>
    <p:sldId id="324" r:id="rId81"/>
    <p:sldId id="325" r:id="rId82"/>
    <p:sldId id="326" r:id="rId83"/>
    <p:sldId id="331" r:id="rId84"/>
    <p:sldId id="328" r:id="rId85"/>
    <p:sldId id="332" r:id="rId86"/>
    <p:sldId id="333" r:id="rId87"/>
    <p:sldId id="334" r:id="rId88"/>
    <p:sldId id="335" r:id="rId89"/>
    <p:sldId id="336" r:id="rId90"/>
    <p:sldId id="337" r:id="rId91"/>
    <p:sldId id="353" r:id="rId92"/>
    <p:sldId id="354" r:id="rId93"/>
    <p:sldId id="360" r:id="rId94"/>
    <p:sldId id="361" r:id="rId95"/>
    <p:sldId id="362" r:id="rId96"/>
    <p:sldId id="363" r:id="rId97"/>
    <p:sldId id="364" r:id="rId98"/>
    <p:sldId id="365" r:id="rId99"/>
    <p:sldId id="366" r:id="rId100"/>
    <p:sldId id="367" r:id="rId101"/>
    <p:sldId id="355" r:id="rId102"/>
    <p:sldId id="368" r:id="rId103"/>
    <p:sldId id="369" r:id="rId104"/>
    <p:sldId id="370" r:id="rId105"/>
    <p:sldId id="371" r:id="rId106"/>
    <p:sldId id="356" r:id="rId107"/>
    <p:sldId id="357" r:id="rId108"/>
    <p:sldId id="358" r:id="rId109"/>
    <p:sldId id="359" r:id="rId110"/>
    <p:sldId id="372" r:id="rId111"/>
    <p:sldId id="373" r:id="rId112"/>
    <p:sldId id="374" r:id="rId113"/>
    <p:sldId id="375" r:id="rId114"/>
    <p:sldId id="378" r:id="rId115"/>
    <p:sldId id="379" r:id="rId116"/>
    <p:sldId id="380" r:id="rId117"/>
    <p:sldId id="385" r:id="rId118"/>
    <p:sldId id="381" r:id="rId119"/>
    <p:sldId id="386" r:id="rId120"/>
  </p:sldIdLst>
  <p:sldSz cx="12192000" cy="6858000"/>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38" autoAdjust="0"/>
    <p:restoredTop sz="94660"/>
  </p:normalViewPr>
  <p:slideViewPr>
    <p:cSldViewPr snapToGrid="0">
      <p:cViewPr varScale="1">
        <p:scale>
          <a:sx n="75" d="100"/>
          <a:sy n="75" d="100"/>
        </p:scale>
        <p:origin x="84" y="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112" Type="http://schemas.openxmlformats.org/officeDocument/2006/relationships/slide" Target="slides/slide111.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viewProps" Target="viewProps.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slide" Target="slides/slide94.xml"/><Relationship Id="rId22" Type="http://schemas.openxmlformats.org/officeDocument/2006/relationships/slide" Target="slides/slide21.xml"/><Relationship Id="rId27" Type="http://schemas.openxmlformats.org/officeDocument/2006/relationships/slide" Target="slides/slide26.xml"/><Relationship Id="rId43" Type="http://schemas.openxmlformats.org/officeDocument/2006/relationships/slide" Target="slides/slide42.xml"/><Relationship Id="rId48" Type="http://schemas.openxmlformats.org/officeDocument/2006/relationships/slide" Target="slides/slide47.xml"/><Relationship Id="rId64" Type="http://schemas.openxmlformats.org/officeDocument/2006/relationships/slide" Target="slides/slide63.xml"/><Relationship Id="rId69" Type="http://schemas.openxmlformats.org/officeDocument/2006/relationships/slide" Target="slides/slide68.xml"/><Relationship Id="rId113" Type="http://schemas.openxmlformats.org/officeDocument/2006/relationships/slide" Target="slides/slide112.xml"/><Relationship Id="rId118" Type="http://schemas.openxmlformats.org/officeDocument/2006/relationships/slide" Target="slides/slide117.xml"/><Relationship Id="rId80" Type="http://schemas.openxmlformats.org/officeDocument/2006/relationships/slide" Target="slides/slide79.xml"/><Relationship Id="rId85" Type="http://schemas.openxmlformats.org/officeDocument/2006/relationships/slide" Target="slides/slide84.xml"/><Relationship Id="rId12" Type="http://schemas.openxmlformats.org/officeDocument/2006/relationships/slide" Target="slides/slide11.xml"/><Relationship Id="rId17" Type="http://schemas.openxmlformats.org/officeDocument/2006/relationships/slide" Target="slides/slide16.xml"/><Relationship Id="rId33" Type="http://schemas.openxmlformats.org/officeDocument/2006/relationships/slide" Target="slides/slide32.xml"/><Relationship Id="rId38" Type="http://schemas.openxmlformats.org/officeDocument/2006/relationships/slide" Target="slides/slide37.xml"/><Relationship Id="rId59" Type="http://schemas.openxmlformats.org/officeDocument/2006/relationships/slide" Target="slides/slide58.xml"/><Relationship Id="rId103" Type="http://schemas.openxmlformats.org/officeDocument/2006/relationships/slide" Target="slides/slide102.xml"/><Relationship Id="rId108" Type="http://schemas.openxmlformats.org/officeDocument/2006/relationships/slide" Target="slides/slide107.xml"/><Relationship Id="rId124" Type="http://schemas.openxmlformats.org/officeDocument/2006/relationships/theme" Target="theme/theme1.xml"/><Relationship Id="rId54" Type="http://schemas.openxmlformats.org/officeDocument/2006/relationships/slide" Target="slides/slide53.xml"/><Relationship Id="rId70" Type="http://schemas.openxmlformats.org/officeDocument/2006/relationships/slide" Target="slides/slide69.xml"/><Relationship Id="rId75" Type="http://schemas.openxmlformats.org/officeDocument/2006/relationships/slide" Target="slides/slide74.xml"/><Relationship Id="rId91" Type="http://schemas.openxmlformats.org/officeDocument/2006/relationships/slide" Target="slides/slide90.xml"/><Relationship Id="rId96" Type="http://schemas.openxmlformats.org/officeDocument/2006/relationships/slide" Target="slides/slide95.xml"/><Relationship Id="rId1" Type="http://schemas.openxmlformats.org/officeDocument/2006/relationships/slideMaster" Target="slideMasters/slideMaster1.xml"/><Relationship Id="rId6" Type="http://schemas.openxmlformats.org/officeDocument/2006/relationships/slide" Target="slides/slide5.xml"/><Relationship Id="rId23" Type="http://schemas.openxmlformats.org/officeDocument/2006/relationships/slide" Target="slides/slide22.xml"/><Relationship Id="rId28" Type="http://schemas.openxmlformats.org/officeDocument/2006/relationships/slide" Target="slides/slide27.xml"/><Relationship Id="rId49" Type="http://schemas.openxmlformats.org/officeDocument/2006/relationships/slide" Target="slides/slide48.xml"/><Relationship Id="rId114" Type="http://schemas.openxmlformats.org/officeDocument/2006/relationships/slide" Target="slides/slide113.xml"/><Relationship Id="rId119" Type="http://schemas.openxmlformats.org/officeDocument/2006/relationships/slide" Target="slides/slide118.xml"/><Relationship Id="rId44" Type="http://schemas.openxmlformats.org/officeDocument/2006/relationships/slide" Target="slides/slide43.xml"/><Relationship Id="rId60" Type="http://schemas.openxmlformats.org/officeDocument/2006/relationships/slide" Target="slides/slide59.xml"/><Relationship Id="rId65" Type="http://schemas.openxmlformats.org/officeDocument/2006/relationships/slide" Target="slides/slide64.xml"/><Relationship Id="rId81" Type="http://schemas.openxmlformats.org/officeDocument/2006/relationships/slide" Target="slides/slide80.xml"/><Relationship Id="rId86" Type="http://schemas.openxmlformats.org/officeDocument/2006/relationships/slide" Target="slides/slide85.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tableStyles" Target="tableStyles.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61" Type="http://schemas.openxmlformats.org/officeDocument/2006/relationships/slide" Target="slides/slide60.xml"/><Relationship Id="rId82" Type="http://schemas.openxmlformats.org/officeDocument/2006/relationships/slide" Target="slides/slide81.xml"/><Relationship Id="rId19" Type="http://schemas.openxmlformats.org/officeDocument/2006/relationships/slide" Target="slides/slide18.xml"/><Relationship Id="rId14" Type="http://schemas.openxmlformats.org/officeDocument/2006/relationships/slide" Target="slides/slide13.xml"/><Relationship Id="rId30" Type="http://schemas.openxmlformats.org/officeDocument/2006/relationships/slide" Target="slides/slide29.xml"/><Relationship Id="rId35" Type="http://schemas.openxmlformats.org/officeDocument/2006/relationships/slide" Target="slides/slide34.xml"/><Relationship Id="rId56" Type="http://schemas.openxmlformats.org/officeDocument/2006/relationships/slide" Target="slides/slide55.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notesMaster" Target="notesMasters/notesMaster1.xml"/><Relationship Id="rId3" Type="http://schemas.openxmlformats.org/officeDocument/2006/relationships/slide" Target="slides/slide2.xml"/><Relationship Id="rId25" Type="http://schemas.openxmlformats.org/officeDocument/2006/relationships/slide" Target="slides/slide24.xml"/><Relationship Id="rId46" Type="http://schemas.openxmlformats.org/officeDocument/2006/relationships/slide" Target="slides/slide45.xml"/><Relationship Id="rId67" Type="http://schemas.openxmlformats.org/officeDocument/2006/relationships/slide" Target="slides/slide66.xml"/><Relationship Id="rId116" Type="http://schemas.openxmlformats.org/officeDocument/2006/relationships/slide" Target="slides/slide115.xml"/><Relationship Id="rId20" Type="http://schemas.openxmlformats.org/officeDocument/2006/relationships/slide" Target="slides/slide19.xml"/><Relationship Id="rId41" Type="http://schemas.openxmlformats.org/officeDocument/2006/relationships/slide" Target="slides/slide40.xml"/><Relationship Id="rId62" Type="http://schemas.openxmlformats.org/officeDocument/2006/relationships/slide" Target="slides/slide61.xml"/><Relationship Id="rId83" Type="http://schemas.openxmlformats.org/officeDocument/2006/relationships/slide" Target="slides/slide82.xml"/><Relationship Id="rId88" Type="http://schemas.openxmlformats.org/officeDocument/2006/relationships/slide" Target="slides/slide87.xml"/><Relationship Id="rId111" Type="http://schemas.openxmlformats.org/officeDocument/2006/relationships/slide" Target="slides/slide110.xml"/><Relationship Id="rId15" Type="http://schemas.openxmlformats.org/officeDocument/2006/relationships/slide" Target="slides/slide14.xml"/><Relationship Id="rId36" Type="http://schemas.openxmlformats.org/officeDocument/2006/relationships/slide" Target="slides/slide35.xml"/><Relationship Id="rId57" Type="http://schemas.openxmlformats.org/officeDocument/2006/relationships/slide" Target="slides/slide56.xml"/><Relationship Id="rId106" Type="http://schemas.openxmlformats.org/officeDocument/2006/relationships/slide" Target="slides/slide105.xml"/><Relationship Id="rId10" Type="http://schemas.openxmlformats.org/officeDocument/2006/relationships/slide" Target="slides/slide9.xml"/><Relationship Id="rId31" Type="http://schemas.openxmlformats.org/officeDocument/2006/relationships/slide" Target="slides/slide30.xml"/><Relationship Id="rId52" Type="http://schemas.openxmlformats.org/officeDocument/2006/relationships/slide" Target="slides/slide51.xml"/><Relationship Id="rId73" Type="http://schemas.openxmlformats.org/officeDocument/2006/relationships/slide" Target="slides/slide72.xml"/><Relationship Id="rId78" Type="http://schemas.openxmlformats.org/officeDocument/2006/relationships/slide" Target="slides/slide77.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8626867-42B3-4BB8-B2EA-EBFD80B7BE8C}" type="datetimeFigureOut">
              <a:rPr lang="fr-FR" smtClean="0"/>
              <a:t>22/03/2020</a:t>
            </a:fld>
            <a:endParaRPr lang="fr-FR"/>
          </a:p>
        </p:txBody>
      </p:sp>
      <p:sp>
        <p:nvSpPr>
          <p:cNvPr id="4" name="Espace réservé de l'image des diapositives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fr-FR"/>
          </a:p>
        </p:txBody>
      </p:sp>
      <p:sp>
        <p:nvSpPr>
          <p:cNvPr id="5" name="Espace réservé des commentair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6" name="Espace réservé du pied de page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fr-FR"/>
          </a:p>
        </p:txBody>
      </p:sp>
      <p:sp>
        <p:nvSpPr>
          <p:cNvPr id="7" name="Espace réservé du numéro de diapositive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97BC885-E7BA-4D09-9394-16EC1CD5B7D0}" type="slidenum">
              <a:rPr lang="fr-FR" smtClean="0"/>
              <a:t>‹N°›</a:t>
            </a:fld>
            <a:endParaRPr lang="fr-FR"/>
          </a:p>
        </p:txBody>
      </p:sp>
    </p:spTree>
    <p:extLst>
      <p:ext uri="{BB962C8B-B14F-4D97-AF65-F5344CB8AC3E}">
        <p14:creationId xmlns:p14="http://schemas.microsoft.com/office/powerpoint/2010/main" val="244146938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ce réservé de l'image des diapositives 1"/>
          <p:cNvSpPr>
            <a:spLocks noGrp="1" noRot="1" noChangeAspect="1"/>
          </p:cNvSpPr>
          <p:nvPr>
            <p:ph type="sldImg"/>
          </p:nvPr>
        </p:nvSpPr>
        <p:spPr/>
      </p:sp>
      <p:sp>
        <p:nvSpPr>
          <p:cNvPr id="3" name="Espace réservé des commentaires 2"/>
          <p:cNvSpPr>
            <a:spLocks noGrp="1"/>
          </p:cNvSpPr>
          <p:nvPr>
            <p:ph type="body" idx="1"/>
          </p:nvPr>
        </p:nvSpPr>
        <p:spPr/>
        <p:txBody>
          <a:bodyPr/>
          <a:lstStyle/>
          <a:p>
            <a:endParaRPr lang="fr-FR" dirty="0"/>
          </a:p>
        </p:txBody>
      </p:sp>
      <p:sp>
        <p:nvSpPr>
          <p:cNvPr id="4" name="Espace réservé du numéro de diapositive 3"/>
          <p:cNvSpPr>
            <a:spLocks noGrp="1"/>
          </p:cNvSpPr>
          <p:nvPr>
            <p:ph type="sldNum" sz="quarter" idx="10"/>
          </p:nvPr>
        </p:nvSpPr>
        <p:spPr/>
        <p:txBody>
          <a:bodyPr/>
          <a:lstStyle/>
          <a:p>
            <a:fld id="{D97BC885-E7BA-4D09-9394-16EC1CD5B7D0}" type="slidenum">
              <a:rPr lang="fr-FR" smtClean="0"/>
              <a:t>33</a:t>
            </a:fld>
            <a:endParaRPr lang="fr-FR"/>
          </a:p>
        </p:txBody>
      </p:sp>
    </p:spTree>
    <p:extLst>
      <p:ext uri="{BB962C8B-B14F-4D97-AF65-F5344CB8AC3E}">
        <p14:creationId xmlns:p14="http://schemas.microsoft.com/office/powerpoint/2010/main" val="153475593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e de titre">
    <p:spTree>
      <p:nvGrpSpPr>
        <p:cNvPr id="1" name=""/>
        <p:cNvGrpSpPr/>
        <p:nvPr/>
      </p:nvGrpSpPr>
      <p:grpSpPr>
        <a:xfrm>
          <a:off x="0" y="0"/>
          <a:ext cx="0" cy="0"/>
          <a:chOff x="0" y="0"/>
          <a:chExt cx="0" cy="0"/>
        </a:xfrm>
      </p:grpSpPr>
      <p:sp>
        <p:nvSpPr>
          <p:cNvPr id="2" name="Titre 1"/>
          <p:cNvSpPr>
            <a:spLocks noGrp="1"/>
          </p:cNvSpPr>
          <p:nvPr>
            <p:ph type="ctrTitle"/>
          </p:nvPr>
        </p:nvSpPr>
        <p:spPr>
          <a:xfrm>
            <a:off x="1524000" y="1122363"/>
            <a:ext cx="9144000" cy="2387600"/>
          </a:xfrm>
        </p:spPr>
        <p:txBody>
          <a:bodyPr anchor="b"/>
          <a:lstStyle>
            <a:lvl1pPr algn="ctr">
              <a:defRPr sz="6000"/>
            </a:lvl1pPr>
          </a:lstStyle>
          <a:p>
            <a:r>
              <a:rPr lang="fr-FR" smtClean="0"/>
              <a:t>Modifiez le style du titre</a:t>
            </a:r>
            <a:endParaRPr lang="fr-FR"/>
          </a:p>
        </p:txBody>
      </p:sp>
      <p:sp>
        <p:nvSpPr>
          <p:cNvPr id="3" name="Sous-titr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fr-FR" smtClean="0"/>
              <a:t>Modifiez le style des sous-titres du masque</a:t>
            </a:r>
            <a:endParaRPr lang="fr-FR"/>
          </a:p>
        </p:txBody>
      </p:sp>
      <p:sp>
        <p:nvSpPr>
          <p:cNvPr id="4" name="Espace réservé de la date 3"/>
          <p:cNvSpPr>
            <a:spLocks noGrp="1"/>
          </p:cNvSpPr>
          <p:nvPr>
            <p:ph type="dt" sz="half" idx="10"/>
          </p:nvPr>
        </p:nvSpPr>
        <p:spPr/>
        <p:txBody>
          <a:bodyPr/>
          <a:lstStyle/>
          <a:p>
            <a:fld id="{419994E0-B93B-4399-AE27-CEA6B7F70246}" type="datetimeFigureOut">
              <a:rPr lang="fr-FR" smtClean="0"/>
              <a:t>22/03/2020</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122082534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re et texte vertica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texte vertical 2"/>
          <p:cNvSpPr>
            <a:spLocks noGrp="1"/>
          </p:cNvSpPr>
          <p:nvPr>
            <p:ph type="body" orient="vert" idx="1"/>
          </p:nvPr>
        </p:nvSpPr>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419994E0-B93B-4399-AE27-CEA6B7F70246}" type="datetimeFigureOut">
              <a:rPr lang="fr-FR" smtClean="0"/>
              <a:t>22/03/2020</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2693973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re vertical et texte">
    <p:spTree>
      <p:nvGrpSpPr>
        <p:cNvPr id="1" name=""/>
        <p:cNvGrpSpPr/>
        <p:nvPr/>
      </p:nvGrpSpPr>
      <p:grpSpPr>
        <a:xfrm>
          <a:off x="0" y="0"/>
          <a:ext cx="0" cy="0"/>
          <a:chOff x="0" y="0"/>
          <a:chExt cx="0" cy="0"/>
        </a:xfrm>
      </p:grpSpPr>
      <p:sp>
        <p:nvSpPr>
          <p:cNvPr id="2" name="Titre vertical 1"/>
          <p:cNvSpPr>
            <a:spLocks noGrp="1"/>
          </p:cNvSpPr>
          <p:nvPr>
            <p:ph type="title" orient="vert"/>
          </p:nvPr>
        </p:nvSpPr>
        <p:spPr>
          <a:xfrm>
            <a:off x="8724900" y="365125"/>
            <a:ext cx="2628900" cy="5811838"/>
          </a:xfrm>
        </p:spPr>
        <p:txBody>
          <a:bodyPr vert="eaVert"/>
          <a:lstStyle/>
          <a:p>
            <a:r>
              <a:rPr lang="fr-FR" smtClean="0"/>
              <a:t>Modifiez le style du titre</a:t>
            </a:r>
            <a:endParaRPr lang="fr-FR"/>
          </a:p>
        </p:txBody>
      </p:sp>
      <p:sp>
        <p:nvSpPr>
          <p:cNvPr id="3" name="Espace réservé du texte vertical 2"/>
          <p:cNvSpPr>
            <a:spLocks noGrp="1"/>
          </p:cNvSpPr>
          <p:nvPr>
            <p:ph type="body" orient="vert" idx="1"/>
          </p:nvPr>
        </p:nvSpPr>
        <p:spPr>
          <a:xfrm>
            <a:off x="838200" y="365125"/>
            <a:ext cx="7734300" cy="5811838"/>
          </a:xfrm>
        </p:spPr>
        <p:txBody>
          <a:bodyPr vert="eaVert"/>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419994E0-B93B-4399-AE27-CEA6B7F70246}" type="datetimeFigureOut">
              <a:rPr lang="fr-FR" smtClean="0"/>
              <a:t>22/03/2020</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20456458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re et contenu">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idx="1"/>
          </p:nvPr>
        </p:nvSpPr>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10"/>
          </p:nvPr>
        </p:nvSpPr>
        <p:spPr/>
        <p:txBody>
          <a:bodyPr/>
          <a:lstStyle/>
          <a:p>
            <a:fld id="{419994E0-B93B-4399-AE27-CEA6B7F70246}" type="datetimeFigureOut">
              <a:rPr lang="fr-FR" smtClean="0"/>
              <a:t>22/03/2020</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395076425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Titre de section">
    <p:spTree>
      <p:nvGrpSpPr>
        <p:cNvPr id="1" name=""/>
        <p:cNvGrpSpPr/>
        <p:nvPr/>
      </p:nvGrpSpPr>
      <p:grpSpPr>
        <a:xfrm>
          <a:off x="0" y="0"/>
          <a:ext cx="0" cy="0"/>
          <a:chOff x="0" y="0"/>
          <a:chExt cx="0" cy="0"/>
        </a:xfrm>
      </p:grpSpPr>
      <p:sp>
        <p:nvSpPr>
          <p:cNvPr id="2" name="Titre 1"/>
          <p:cNvSpPr>
            <a:spLocks noGrp="1"/>
          </p:cNvSpPr>
          <p:nvPr>
            <p:ph type="title"/>
          </p:nvPr>
        </p:nvSpPr>
        <p:spPr>
          <a:xfrm>
            <a:off x="831850" y="1709738"/>
            <a:ext cx="10515600" cy="2852737"/>
          </a:xfrm>
        </p:spPr>
        <p:txBody>
          <a:bodyPr anchor="b"/>
          <a:lstStyle>
            <a:lvl1pPr>
              <a:defRPr sz="6000"/>
            </a:lvl1pPr>
          </a:lstStyle>
          <a:p>
            <a:r>
              <a:rPr lang="fr-FR" smtClean="0"/>
              <a:t>Modifiez le style du titre</a:t>
            </a:r>
            <a:endParaRPr lang="fr-FR"/>
          </a:p>
        </p:txBody>
      </p:sp>
      <p:sp>
        <p:nvSpPr>
          <p:cNvPr id="3" name="Espace réservé du texte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fr-FR" smtClean="0"/>
              <a:t>Modifiez les styles du texte du masque</a:t>
            </a:r>
          </a:p>
        </p:txBody>
      </p:sp>
      <p:sp>
        <p:nvSpPr>
          <p:cNvPr id="4" name="Espace réservé de la date 3"/>
          <p:cNvSpPr>
            <a:spLocks noGrp="1"/>
          </p:cNvSpPr>
          <p:nvPr>
            <p:ph type="dt" sz="half" idx="10"/>
          </p:nvPr>
        </p:nvSpPr>
        <p:spPr/>
        <p:txBody>
          <a:bodyPr/>
          <a:lstStyle/>
          <a:p>
            <a:fld id="{419994E0-B93B-4399-AE27-CEA6B7F70246}" type="datetimeFigureOut">
              <a:rPr lang="fr-FR" smtClean="0"/>
              <a:t>22/03/2020</a:t>
            </a:fld>
            <a:endParaRPr lang="fr-FR"/>
          </a:p>
        </p:txBody>
      </p:sp>
      <p:sp>
        <p:nvSpPr>
          <p:cNvPr id="5" name="Espace réservé du pied de page 4"/>
          <p:cNvSpPr>
            <a:spLocks noGrp="1"/>
          </p:cNvSpPr>
          <p:nvPr>
            <p:ph type="ftr" sz="quarter" idx="11"/>
          </p:nvPr>
        </p:nvSpPr>
        <p:spPr/>
        <p:txBody>
          <a:bodyPr/>
          <a:lstStyle/>
          <a:p>
            <a:endParaRPr lang="fr-FR"/>
          </a:p>
        </p:txBody>
      </p:sp>
      <p:sp>
        <p:nvSpPr>
          <p:cNvPr id="6" name="Espace réservé du numéro de diapositive 5"/>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11051220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eux contenus">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u contenu 2"/>
          <p:cNvSpPr>
            <a:spLocks noGrp="1"/>
          </p:cNvSpPr>
          <p:nvPr>
            <p:ph sz="half" idx="1"/>
          </p:nvPr>
        </p:nvSpPr>
        <p:spPr>
          <a:xfrm>
            <a:off x="838200" y="1825625"/>
            <a:ext cx="5181600" cy="4351338"/>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contenu 3"/>
          <p:cNvSpPr>
            <a:spLocks noGrp="1"/>
          </p:cNvSpPr>
          <p:nvPr>
            <p:ph sz="half" idx="2"/>
          </p:nvPr>
        </p:nvSpPr>
        <p:spPr>
          <a:xfrm>
            <a:off x="6172200" y="1825625"/>
            <a:ext cx="5181600" cy="4351338"/>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e la date 4"/>
          <p:cNvSpPr>
            <a:spLocks noGrp="1"/>
          </p:cNvSpPr>
          <p:nvPr>
            <p:ph type="dt" sz="half" idx="10"/>
          </p:nvPr>
        </p:nvSpPr>
        <p:spPr/>
        <p:txBody>
          <a:bodyPr/>
          <a:lstStyle/>
          <a:p>
            <a:fld id="{419994E0-B93B-4399-AE27-CEA6B7F70246}" type="datetimeFigureOut">
              <a:rPr lang="fr-FR" smtClean="0"/>
              <a:t>22/03/2020</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24357803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ison">
    <p:spTree>
      <p:nvGrpSpPr>
        <p:cNvPr id="1" name=""/>
        <p:cNvGrpSpPr/>
        <p:nvPr/>
      </p:nvGrpSpPr>
      <p:grpSpPr>
        <a:xfrm>
          <a:off x="0" y="0"/>
          <a:ext cx="0" cy="0"/>
          <a:chOff x="0" y="0"/>
          <a:chExt cx="0" cy="0"/>
        </a:xfrm>
      </p:grpSpPr>
      <p:sp>
        <p:nvSpPr>
          <p:cNvPr id="2" name="Titre 1"/>
          <p:cNvSpPr>
            <a:spLocks noGrp="1"/>
          </p:cNvSpPr>
          <p:nvPr>
            <p:ph type="title"/>
          </p:nvPr>
        </p:nvSpPr>
        <p:spPr>
          <a:xfrm>
            <a:off x="839788" y="365125"/>
            <a:ext cx="10515600" cy="1325563"/>
          </a:xfrm>
        </p:spPr>
        <p:txBody>
          <a:bodyPr/>
          <a:lstStyle/>
          <a:p>
            <a:r>
              <a:rPr lang="fr-FR" smtClean="0"/>
              <a:t>Modifiez le style du titre</a:t>
            </a:r>
            <a:endParaRPr lang="fr-FR"/>
          </a:p>
        </p:txBody>
      </p:sp>
      <p:sp>
        <p:nvSpPr>
          <p:cNvPr id="3" name="Espace réservé du texte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4" name="Espace réservé du contenu 3"/>
          <p:cNvSpPr>
            <a:spLocks noGrp="1"/>
          </p:cNvSpPr>
          <p:nvPr>
            <p:ph sz="half" idx="2"/>
          </p:nvPr>
        </p:nvSpPr>
        <p:spPr>
          <a:xfrm>
            <a:off x="839788" y="2505075"/>
            <a:ext cx="5157787" cy="3684588"/>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5" name="Espace réservé du texte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fr-FR" smtClean="0"/>
              <a:t>Modifiez les styles du texte du masque</a:t>
            </a:r>
          </a:p>
        </p:txBody>
      </p:sp>
      <p:sp>
        <p:nvSpPr>
          <p:cNvPr id="6" name="Espace réservé du contenu 5"/>
          <p:cNvSpPr>
            <a:spLocks noGrp="1"/>
          </p:cNvSpPr>
          <p:nvPr>
            <p:ph sz="quarter" idx="4"/>
          </p:nvPr>
        </p:nvSpPr>
        <p:spPr>
          <a:xfrm>
            <a:off x="6172200" y="2505075"/>
            <a:ext cx="5183188" cy="3684588"/>
          </a:xfrm>
        </p:spPr>
        <p:txBody>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7" name="Espace réservé de la date 6"/>
          <p:cNvSpPr>
            <a:spLocks noGrp="1"/>
          </p:cNvSpPr>
          <p:nvPr>
            <p:ph type="dt" sz="half" idx="10"/>
          </p:nvPr>
        </p:nvSpPr>
        <p:spPr/>
        <p:txBody>
          <a:bodyPr/>
          <a:lstStyle/>
          <a:p>
            <a:fld id="{419994E0-B93B-4399-AE27-CEA6B7F70246}" type="datetimeFigureOut">
              <a:rPr lang="fr-FR" smtClean="0"/>
              <a:t>22/03/2020</a:t>
            </a:fld>
            <a:endParaRPr lang="fr-FR"/>
          </a:p>
        </p:txBody>
      </p:sp>
      <p:sp>
        <p:nvSpPr>
          <p:cNvPr id="8" name="Espace réservé du pied de page 7"/>
          <p:cNvSpPr>
            <a:spLocks noGrp="1"/>
          </p:cNvSpPr>
          <p:nvPr>
            <p:ph type="ftr" sz="quarter" idx="11"/>
          </p:nvPr>
        </p:nvSpPr>
        <p:spPr/>
        <p:txBody>
          <a:bodyPr/>
          <a:lstStyle/>
          <a:p>
            <a:endParaRPr lang="fr-FR"/>
          </a:p>
        </p:txBody>
      </p:sp>
      <p:sp>
        <p:nvSpPr>
          <p:cNvPr id="9" name="Espace réservé du numéro de diapositive 8"/>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39487638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re seul">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smtClean="0"/>
              <a:t>Modifiez le style du titre</a:t>
            </a:r>
            <a:endParaRPr lang="fr-FR"/>
          </a:p>
        </p:txBody>
      </p:sp>
      <p:sp>
        <p:nvSpPr>
          <p:cNvPr id="3" name="Espace réservé de la date 2"/>
          <p:cNvSpPr>
            <a:spLocks noGrp="1"/>
          </p:cNvSpPr>
          <p:nvPr>
            <p:ph type="dt" sz="half" idx="10"/>
          </p:nvPr>
        </p:nvSpPr>
        <p:spPr/>
        <p:txBody>
          <a:bodyPr/>
          <a:lstStyle/>
          <a:p>
            <a:fld id="{419994E0-B93B-4399-AE27-CEA6B7F70246}" type="datetimeFigureOut">
              <a:rPr lang="fr-FR" smtClean="0"/>
              <a:t>22/03/2020</a:t>
            </a:fld>
            <a:endParaRPr lang="fr-FR"/>
          </a:p>
        </p:txBody>
      </p:sp>
      <p:sp>
        <p:nvSpPr>
          <p:cNvPr id="4" name="Espace réservé du pied de page 3"/>
          <p:cNvSpPr>
            <a:spLocks noGrp="1"/>
          </p:cNvSpPr>
          <p:nvPr>
            <p:ph type="ftr" sz="quarter" idx="11"/>
          </p:nvPr>
        </p:nvSpPr>
        <p:spPr/>
        <p:txBody>
          <a:bodyPr/>
          <a:lstStyle/>
          <a:p>
            <a:endParaRPr lang="fr-FR"/>
          </a:p>
        </p:txBody>
      </p:sp>
      <p:sp>
        <p:nvSpPr>
          <p:cNvPr id="5" name="Espace réservé du numéro de diapositive 4"/>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41327037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ide">
    <p:spTree>
      <p:nvGrpSpPr>
        <p:cNvPr id="1" name=""/>
        <p:cNvGrpSpPr/>
        <p:nvPr/>
      </p:nvGrpSpPr>
      <p:grpSpPr>
        <a:xfrm>
          <a:off x="0" y="0"/>
          <a:ext cx="0" cy="0"/>
          <a:chOff x="0" y="0"/>
          <a:chExt cx="0" cy="0"/>
        </a:xfrm>
      </p:grpSpPr>
      <p:sp>
        <p:nvSpPr>
          <p:cNvPr id="2" name="Espace réservé de la date 1"/>
          <p:cNvSpPr>
            <a:spLocks noGrp="1"/>
          </p:cNvSpPr>
          <p:nvPr>
            <p:ph type="dt" sz="half" idx="10"/>
          </p:nvPr>
        </p:nvSpPr>
        <p:spPr/>
        <p:txBody>
          <a:bodyPr/>
          <a:lstStyle/>
          <a:p>
            <a:fld id="{419994E0-B93B-4399-AE27-CEA6B7F70246}" type="datetimeFigureOut">
              <a:rPr lang="fr-FR" smtClean="0"/>
              <a:t>22/03/2020</a:t>
            </a:fld>
            <a:endParaRPr lang="fr-FR"/>
          </a:p>
        </p:txBody>
      </p:sp>
      <p:sp>
        <p:nvSpPr>
          <p:cNvPr id="3" name="Espace réservé du pied de page 2"/>
          <p:cNvSpPr>
            <a:spLocks noGrp="1"/>
          </p:cNvSpPr>
          <p:nvPr>
            <p:ph type="ftr" sz="quarter" idx="11"/>
          </p:nvPr>
        </p:nvSpPr>
        <p:spPr/>
        <p:txBody>
          <a:bodyPr/>
          <a:lstStyle/>
          <a:p>
            <a:endParaRPr lang="fr-FR"/>
          </a:p>
        </p:txBody>
      </p:sp>
      <p:sp>
        <p:nvSpPr>
          <p:cNvPr id="4" name="Espace réservé du numéro de diapositive 3"/>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284961694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839788" y="457200"/>
            <a:ext cx="3932237" cy="1600200"/>
          </a:xfrm>
        </p:spPr>
        <p:txBody>
          <a:bodyPr anchor="b"/>
          <a:lstStyle>
            <a:lvl1pPr>
              <a:defRPr sz="3200"/>
            </a:lvl1pPr>
          </a:lstStyle>
          <a:p>
            <a:r>
              <a:rPr lang="fr-FR" smtClean="0"/>
              <a:t>Modifiez le style du titre</a:t>
            </a:r>
            <a:endParaRPr lang="fr-FR"/>
          </a:p>
        </p:txBody>
      </p:sp>
      <p:sp>
        <p:nvSpPr>
          <p:cNvPr id="3" name="Espace réservé du contenu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u texte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419994E0-B93B-4399-AE27-CEA6B7F70246}" type="datetimeFigureOut">
              <a:rPr lang="fr-FR" smtClean="0"/>
              <a:t>22/03/2020</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24055323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 avec légende">
    <p:spTree>
      <p:nvGrpSpPr>
        <p:cNvPr id="1" name=""/>
        <p:cNvGrpSpPr/>
        <p:nvPr/>
      </p:nvGrpSpPr>
      <p:grpSpPr>
        <a:xfrm>
          <a:off x="0" y="0"/>
          <a:ext cx="0" cy="0"/>
          <a:chOff x="0" y="0"/>
          <a:chExt cx="0" cy="0"/>
        </a:xfrm>
      </p:grpSpPr>
      <p:sp>
        <p:nvSpPr>
          <p:cNvPr id="2" name="Titre 1"/>
          <p:cNvSpPr>
            <a:spLocks noGrp="1"/>
          </p:cNvSpPr>
          <p:nvPr>
            <p:ph type="title"/>
          </p:nvPr>
        </p:nvSpPr>
        <p:spPr>
          <a:xfrm>
            <a:off x="839788" y="457200"/>
            <a:ext cx="3932237" cy="1600200"/>
          </a:xfrm>
        </p:spPr>
        <p:txBody>
          <a:bodyPr anchor="b"/>
          <a:lstStyle>
            <a:lvl1pPr>
              <a:defRPr sz="3200"/>
            </a:lvl1pPr>
          </a:lstStyle>
          <a:p>
            <a:r>
              <a:rPr lang="fr-FR" smtClean="0"/>
              <a:t>Modifiez le style du titre</a:t>
            </a:r>
            <a:endParaRPr lang="fr-FR"/>
          </a:p>
        </p:txBody>
      </p:sp>
      <p:sp>
        <p:nvSpPr>
          <p:cNvPr id="3" name="Espace réservé pour une image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fr-FR"/>
          </a:p>
        </p:txBody>
      </p:sp>
      <p:sp>
        <p:nvSpPr>
          <p:cNvPr id="4" name="Espace réservé du texte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fr-FR" smtClean="0"/>
              <a:t>Modifiez les styles du texte du masque</a:t>
            </a:r>
          </a:p>
        </p:txBody>
      </p:sp>
      <p:sp>
        <p:nvSpPr>
          <p:cNvPr id="5" name="Espace réservé de la date 4"/>
          <p:cNvSpPr>
            <a:spLocks noGrp="1"/>
          </p:cNvSpPr>
          <p:nvPr>
            <p:ph type="dt" sz="half" idx="10"/>
          </p:nvPr>
        </p:nvSpPr>
        <p:spPr/>
        <p:txBody>
          <a:bodyPr/>
          <a:lstStyle/>
          <a:p>
            <a:fld id="{419994E0-B93B-4399-AE27-CEA6B7F70246}" type="datetimeFigureOut">
              <a:rPr lang="fr-FR" smtClean="0"/>
              <a:t>22/03/2020</a:t>
            </a:fld>
            <a:endParaRPr lang="fr-FR"/>
          </a:p>
        </p:txBody>
      </p:sp>
      <p:sp>
        <p:nvSpPr>
          <p:cNvPr id="6" name="Espace réservé du pied de page 5"/>
          <p:cNvSpPr>
            <a:spLocks noGrp="1"/>
          </p:cNvSpPr>
          <p:nvPr>
            <p:ph type="ftr" sz="quarter" idx="11"/>
          </p:nvPr>
        </p:nvSpPr>
        <p:spPr/>
        <p:txBody>
          <a:bodyPr/>
          <a:lstStyle/>
          <a:p>
            <a:endParaRPr lang="fr-FR"/>
          </a:p>
        </p:txBody>
      </p:sp>
      <p:sp>
        <p:nvSpPr>
          <p:cNvPr id="7" name="Espace réservé du numéro de diapositive 6"/>
          <p:cNvSpPr>
            <a:spLocks noGrp="1"/>
          </p:cNvSpPr>
          <p:nvPr>
            <p:ph type="sldNum" sz="quarter" idx="12"/>
          </p:nvPr>
        </p:nvSpPr>
        <p:spPr/>
        <p:txBody>
          <a:bodyPr/>
          <a:lstStyle/>
          <a:p>
            <a:fld id="{46C7778F-30E1-4967-9CEF-9F8BB35F1087}" type="slidenum">
              <a:rPr lang="fr-FR" smtClean="0"/>
              <a:t>‹N°›</a:t>
            </a:fld>
            <a:endParaRPr lang="fr-FR"/>
          </a:p>
        </p:txBody>
      </p:sp>
    </p:spTree>
    <p:extLst>
      <p:ext uri="{BB962C8B-B14F-4D97-AF65-F5344CB8AC3E}">
        <p14:creationId xmlns:p14="http://schemas.microsoft.com/office/powerpoint/2010/main" val="302003285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fr-FR" smtClean="0"/>
              <a:t>Modifiez les styles du texte du masque</a:t>
            </a:r>
          </a:p>
          <a:p>
            <a:pPr lvl="1"/>
            <a:r>
              <a:rPr lang="fr-FR" smtClean="0"/>
              <a:t>Deuxième niveau</a:t>
            </a:r>
          </a:p>
          <a:p>
            <a:pPr lvl="2"/>
            <a:r>
              <a:rPr lang="fr-FR" smtClean="0"/>
              <a:t>Troisième niveau</a:t>
            </a:r>
          </a:p>
          <a:p>
            <a:pPr lvl="3"/>
            <a:r>
              <a:rPr lang="fr-FR" smtClean="0"/>
              <a:t>Quatrième niveau</a:t>
            </a:r>
          </a:p>
          <a:p>
            <a:pPr lvl="4"/>
            <a:r>
              <a:rPr lang="fr-FR" smtClean="0"/>
              <a:t>Cinquième niveau</a:t>
            </a:r>
            <a:endParaRPr lang="fr-FR"/>
          </a:p>
        </p:txBody>
      </p:sp>
      <p:sp>
        <p:nvSpPr>
          <p:cNvPr id="4" name="Espace réservé de la date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19994E0-B93B-4399-AE27-CEA6B7F70246}" type="datetimeFigureOut">
              <a:rPr lang="fr-FR" smtClean="0"/>
              <a:t>22/03/2020</a:t>
            </a:fld>
            <a:endParaRPr lang="fr-FR"/>
          </a:p>
        </p:txBody>
      </p:sp>
      <p:sp>
        <p:nvSpPr>
          <p:cNvPr id="5" name="Espace réservé du pied de page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6C7778F-30E1-4967-9CEF-9F8BB35F1087}" type="slidenum">
              <a:rPr lang="fr-FR" smtClean="0"/>
              <a:t>‹N°›</a:t>
            </a:fld>
            <a:endParaRPr lang="fr-FR"/>
          </a:p>
        </p:txBody>
      </p:sp>
    </p:spTree>
    <p:extLst>
      <p:ext uri="{BB962C8B-B14F-4D97-AF65-F5344CB8AC3E}">
        <p14:creationId xmlns:p14="http://schemas.microsoft.com/office/powerpoint/2010/main" val="349746189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8" Type="http://schemas.openxmlformats.org/officeDocument/2006/relationships/hyperlink" Target="https://www.apsf.pro/test/salafP.php" TargetMode="External"/><Relationship Id="rId13" Type="http://schemas.openxmlformats.org/officeDocument/2006/relationships/hyperlink" Target="https://www.apsf.pro/test/wafasalafP.php" TargetMode="External"/><Relationship Id="rId3" Type="http://schemas.openxmlformats.org/officeDocument/2006/relationships/hyperlink" Target="https://www.apsf.pro/test/darsalafP.php" TargetMode="External"/><Relationship Id="rId7" Type="http://schemas.openxmlformats.org/officeDocument/2006/relationships/hyperlink" Target="https://www.apsf.pro/test/salafinP.php" TargetMode="External"/><Relationship Id="rId12" Type="http://schemas.openxmlformats.org/officeDocument/2006/relationships/hyperlink" Target="https://www.apsf.pro/test/vivalisP.php" TargetMode="External"/><Relationship Id="rId2" Type="http://schemas.openxmlformats.org/officeDocument/2006/relationships/hyperlink" Target="https://www.apsf.pro/test/axaP.php" TargetMode="External"/><Relationship Id="rId1" Type="http://schemas.openxmlformats.org/officeDocument/2006/relationships/slideLayout" Target="../slideLayouts/slideLayout2.xml"/><Relationship Id="rId6" Type="http://schemas.openxmlformats.org/officeDocument/2006/relationships/hyperlink" Target="https://www.apsf.pro/test/rciP.php" TargetMode="External"/><Relationship Id="rId11" Type="http://schemas.openxmlformats.org/officeDocument/2006/relationships/hyperlink" Target="https://www.apsf.pro/test/sorecP.php" TargetMode="External"/><Relationship Id="rId5" Type="http://schemas.openxmlformats.org/officeDocument/2006/relationships/hyperlink" Target="https://www.apsf.pro/test/fnacP.php" TargetMode="External"/><Relationship Id="rId10" Type="http://schemas.openxmlformats.org/officeDocument/2006/relationships/hyperlink" Target="https://www.apsf.pro/test/sonacP.php" TargetMode="External"/><Relationship Id="rId4" Type="http://schemas.openxmlformats.org/officeDocument/2006/relationships/hyperlink" Target="https://www.apsf.pro/test/eqdomP.php" TargetMode="External"/><Relationship Id="rId9" Type="http://schemas.openxmlformats.org/officeDocument/2006/relationships/hyperlink" Target="https://www.apsf.pro/test/sofacP.php" TargetMode="External"/></Relationships>
</file>

<file path=ppt/slides/_rels/slide13.xml.rels><?xml version="1.0" encoding="UTF-8" standalone="yes"?>
<Relationships xmlns="http://schemas.openxmlformats.org/package/2006/relationships"><Relationship Id="rId8" Type="http://schemas.openxmlformats.org/officeDocument/2006/relationships/hyperlink" Target="https://www.apsf.pro/test/wafabailP.php" TargetMode="External"/><Relationship Id="rId13" Type="http://schemas.openxmlformats.org/officeDocument/2006/relationships/hyperlink" Target="https://www.apsf.pro/test/attijarifactoringP.php" TargetMode="External"/><Relationship Id="rId3" Type="http://schemas.openxmlformats.org/officeDocument/2006/relationships/hyperlink" Target="https://www.apsf.pro/test/cmlP.php" TargetMode="External"/><Relationship Id="rId7" Type="http://schemas.openxmlformats.org/officeDocument/2006/relationships/hyperlink" Target="https://www.apsf.pro/test/sogeleaseP.php" TargetMode="External"/><Relationship Id="rId12" Type="http://schemas.openxmlformats.org/officeDocument/2006/relationships/hyperlink" Target="https://www.apsf.pro/test/fineaP.php" TargetMode="External"/><Relationship Id="rId2" Type="http://schemas.openxmlformats.org/officeDocument/2006/relationships/hyperlink" Target="https://www.apsf.pro/test/BMCILeasingP.php" TargetMode="External"/><Relationship Id="rId1" Type="http://schemas.openxmlformats.org/officeDocument/2006/relationships/slideLayout" Target="../slideLayouts/slideLayout2.xml"/><Relationship Id="rId6" Type="http://schemas.openxmlformats.org/officeDocument/2006/relationships/hyperlink" Target="https://www.apsf.pro/test/marocleasingP.php" TargetMode="External"/><Relationship Id="rId11" Type="http://schemas.openxmlformats.org/officeDocument/2006/relationships/hyperlink" Target="https://www.apsf.pro/test/daraddamaneP.php" TargetMode="External"/><Relationship Id="rId5" Type="http://schemas.openxmlformats.org/officeDocument/2006/relationships/hyperlink" Target="https://www.apsf.pro/test/maghrebailP.php" TargetMode="External"/><Relationship Id="rId15" Type="http://schemas.openxmlformats.org/officeDocument/2006/relationships/hyperlink" Target="https://www.apsf.pro/test/jaidaP.php" TargetMode="External"/><Relationship Id="rId10" Type="http://schemas.openxmlformats.org/officeDocument/2006/relationships/hyperlink" Target="https://www.apsf.pro/test/wafaimmoP.php" TargetMode="External"/><Relationship Id="rId4" Type="http://schemas.openxmlformats.org/officeDocument/2006/relationships/hyperlink" Target="https://www.apsf.pro/test/camlP.php" TargetMode="External"/><Relationship Id="rId9" Type="http://schemas.openxmlformats.org/officeDocument/2006/relationships/hyperlink" Target="https://www.apsf.pro/test/attijariimmobilierP.php" TargetMode="External"/><Relationship Id="rId14" Type="http://schemas.openxmlformats.org/officeDocument/2006/relationships/hyperlink" Target="https://www.apsf.pro/test/marocfactoringP.php" TargetMode="Externa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re 3"/>
          <p:cNvSpPr>
            <a:spLocks noGrp="1"/>
          </p:cNvSpPr>
          <p:nvPr>
            <p:ph type="title"/>
          </p:nvPr>
        </p:nvSpPr>
        <p:spPr/>
        <p:txBody>
          <a:bodyPr/>
          <a:lstStyle/>
          <a:p>
            <a:pPr algn="ctr"/>
            <a:r>
              <a:rPr lang="fr-FR" dirty="0" smtClean="0"/>
              <a:t>Droit Bancaire</a:t>
            </a:r>
            <a:endParaRPr lang="fr-FR" dirty="0"/>
          </a:p>
        </p:txBody>
      </p:sp>
      <p:sp>
        <p:nvSpPr>
          <p:cNvPr id="5" name="Espace réservé du contenu 4"/>
          <p:cNvSpPr>
            <a:spLocks noGrp="1"/>
          </p:cNvSpPr>
          <p:nvPr>
            <p:ph idx="1"/>
          </p:nvPr>
        </p:nvSpPr>
        <p:spPr/>
        <p:txBody>
          <a:bodyPr>
            <a:normAutofit lnSpcReduction="10000"/>
          </a:bodyPr>
          <a:lstStyle/>
          <a:p>
            <a:pPr marL="0" indent="0">
              <a:buNone/>
            </a:pPr>
            <a:r>
              <a:rPr lang="fr-FR" u="sng" dirty="0" smtClean="0"/>
              <a:t>Approche conceptuelle:</a:t>
            </a:r>
          </a:p>
          <a:p>
            <a:pPr marL="0" indent="0">
              <a:buNone/>
            </a:pPr>
            <a:r>
              <a:rPr lang="fr-FR" dirty="0" smtClean="0"/>
              <a:t>Etymologiquement: </a:t>
            </a:r>
          </a:p>
          <a:p>
            <a:pPr marL="0" indent="0">
              <a:buNone/>
            </a:pPr>
            <a:r>
              <a:rPr lang="fr-FR" dirty="0" smtClean="0"/>
              <a:t>Droit et Banque</a:t>
            </a:r>
          </a:p>
          <a:p>
            <a:pPr marL="0" indent="0">
              <a:buNone/>
            </a:pPr>
            <a:r>
              <a:rPr lang="fr-FR" dirty="0" smtClean="0"/>
              <a:t>Banque : dérive de l’italien « </a:t>
            </a:r>
            <a:r>
              <a:rPr lang="fr-FR" dirty="0" err="1" smtClean="0"/>
              <a:t>Banca</a:t>
            </a:r>
            <a:r>
              <a:rPr lang="fr-FR" dirty="0" smtClean="0"/>
              <a:t> » qui désigne en français « banc »</a:t>
            </a:r>
          </a:p>
          <a:p>
            <a:pPr>
              <a:buFontTx/>
              <a:buChar char="-"/>
            </a:pPr>
            <a:r>
              <a:rPr lang="fr-FR" dirty="0" smtClean="0"/>
              <a:t>Introduit dans le cadre du champ disciplinaire objet de la présente étude, suite à certaines étapes historiques de l’activité bancaire.</a:t>
            </a:r>
          </a:p>
          <a:p>
            <a:pPr marL="0" indent="0">
              <a:buNone/>
            </a:pPr>
            <a:r>
              <a:rPr lang="fr-FR" dirty="0" smtClean="0"/>
              <a:t>* En effet, au moyen Age, le commerçant d’argent « le banquier », se mettait assis sur un banc en bois devant une table, dans les ports et places publiques, en Italie, exerçant l’opération de change de monnaie et de devises. </a:t>
            </a:r>
            <a:endParaRPr lang="fr-FR" dirty="0"/>
          </a:p>
        </p:txBody>
      </p:sp>
    </p:spTree>
    <p:extLst>
      <p:ext uri="{BB962C8B-B14F-4D97-AF65-F5344CB8AC3E}">
        <p14:creationId xmlns:p14="http://schemas.microsoft.com/office/powerpoint/2010/main" val="2216978230"/>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Intérêt théorique</a:t>
            </a:r>
            <a:endParaRPr lang="fr-FR" dirty="0"/>
          </a:p>
        </p:txBody>
      </p:sp>
      <p:sp>
        <p:nvSpPr>
          <p:cNvPr id="3" name="Espace réservé du contenu 2"/>
          <p:cNvSpPr>
            <a:spLocks noGrp="1"/>
          </p:cNvSpPr>
          <p:nvPr>
            <p:ph idx="1"/>
          </p:nvPr>
        </p:nvSpPr>
        <p:spPr/>
        <p:txBody>
          <a:bodyPr/>
          <a:lstStyle/>
          <a:p>
            <a:pPr marL="0" indent="0">
              <a:buNone/>
            </a:pPr>
            <a:r>
              <a:rPr lang="fr-FR" dirty="0"/>
              <a:t>Les sources du Droit bancaire</a:t>
            </a:r>
            <a:r>
              <a:rPr lang="fr-FR" dirty="0" smtClean="0"/>
              <a:t>: pluralité</a:t>
            </a:r>
            <a:endParaRPr lang="fr-FR" dirty="0"/>
          </a:p>
          <a:p>
            <a:pPr marL="0" indent="0">
              <a:buNone/>
            </a:pPr>
            <a:r>
              <a:rPr lang="fr-FR" dirty="0"/>
              <a:t>- Le texte de base: </a:t>
            </a:r>
            <a:r>
              <a:rPr lang="fr-FR" sz="3200" dirty="0"/>
              <a:t>la loi bancaire</a:t>
            </a:r>
          </a:p>
          <a:p>
            <a:pPr>
              <a:buFontTx/>
              <a:buChar char="-"/>
            </a:pPr>
            <a:r>
              <a:rPr lang="fr-FR" dirty="0"/>
              <a:t>Le code de commerce</a:t>
            </a:r>
          </a:p>
          <a:p>
            <a:pPr>
              <a:buFontTx/>
              <a:buChar char="-"/>
            </a:pPr>
            <a:r>
              <a:rPr lang="fr-FR" dirty="0"/>
              <a:t>Les différends décrets et arrêtés ministériels</a:t>
            </a:r>
          </a:p>
          <a:p>
            <a:pPr>
              <a:buFontTx/>
              <a:buChar char="-"/>
            </a:pPr>
            <a:r>
              <a:rPr lang="fr-FR" dirty="0"/>
              <a:t>Les circulaires de BAM </a:t>
            </a:r>
          </a:p>
          <a:p>
            <a:pPr>
              <a:buFontTx/>
              <a:buChar char="-"/>
            </a:pPr>
            <a:r>
              <a:rPr lang="fr-FR" dirty="0"/>
              <a:t>La pratique bancaire </a:t>
            </a:r>
          </a:p>
          <a:p>
            <a:pPr marL="0" indent="0">
              <a:buNone/>
            </a:pPr>
            <a:endParaRPr lang="fr-FR" dirty="0"/>
          </a:p>
        </p:txBody>
      </p:sp>
    </p:spTree>
    <p:extLst>
      <p:ext uri="{BB962C8B-B14F-4D97-AF65-F5344CB8AC3E}">
        <p14:creationId xmlns:p14="http://schemas.microsoft.com/office/powerpoint/2010/main" val="663419748"/>
      </p:ext>
    </p:extLst>
  </p:cSld>
  <p:clrMapOvr>
    <a:masterClrMapping/>
  </p:clrMapOvr>
  <p:timing>
    <p:tnLst>
      <p:par>
        <p:cTn id="1" dur="indefinite" restart="never" nodeType="tmRoot"/>
      </p:par>
    </p:tnLst>
  </p:timing>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§2: Distinction entre les </a:t>
            </a:r>
            <a:r>
              <a:rPr lang="fr-FR" dirty="0" smtClean="0"/>
              <a:t>banques </a:t>
            </a:r>
            <a:r>
              <a:rPr lang="fr-FR" dirty="0"/>
              <a:t>participatives et les banques conventionnelles</a:t>
            </a:r>
          </a:p>
        </p:txBody>
      </p:sp>
      <p:sp>
        <p:nvSpPr>
          <p:cNvPr id="3" name="Espace réservé du contenu 2"/>
          <p:cNvSpPr>
            <a:spLocks noGrp="1"/>
          </p:cNvSpPr>
          <p:nvPr>
            <p:ph idx="1"/>
          </p:nvPr>
        </p:nvSpPr>
        <p:spPr/>
        <p:txBody>
          <a:bodyPr/>
          <a:lstStyle/>
          <a:p>
            <a:pPr marL="0" indent="0">
              <a:buNone/>
            </a:pPr>
            <a:r>
              <a:rPr lang="fr-FR" dirty="0" smtClean="0"/>
              <a:t>-La </a:t>
            </a:r>
            <a:r>
              <a:rPr lang="fr-FR" dirty="0"/>
              <a:t>gestion du compte d’investissement</a:t>
            </a:r>
            <a:r>
              <a:rPr lang="fr-FR" dirty="0" smtClean="0"/>
              <a:t>:</a:t>
            </a:r>
          </a:p>
          <a:p>
            <a:r>
              <a:rPr lang="fr-FR" dirty="0" smtClean="0"/>
              <a:t>B.P: gestion des fonds par la banque en contrepartie des frais de gestion : profits ou pertes; le capital n’est pas garanti; durée entre 1mois et 5 ans ; en cas de retrait: le partage des pertes uniquement</a:t>
            </a:r>
          </a:p>
          <a:p>
            <a:r>
              <a:rPr lang="fr-FR" dirty="0" smtClean="0"/>
              <a:t>B.C: le capital est garanti</a:t>
            </a:r>
          </a:p>
          <a:p>
            <a:pPr>
              <a:buFontTx/>
              <a:buChar char="-"/>
            </a:pPr>
            <a:r>
              <a:rPr lang="fr-FR" dirty="0" smtClean="0"/>
              <a:t>La gestion du compte d’épargne:</a:t>
            </a:r>
          </a:p>
          <a:p>
            <a:r>
              <a:rPr lang="fr-FR" dirty="0" smtClean="0"/>
              <a:t>B.P: le détenteur peut recevoir des profits, le capital est garanti mais après prélèvement de « la </a:t>
            </a:r>
            <a:r>
              <a:rPr lang="fr-FR" dirty="0" err="1" smtClean="0"/>
              <a:t>Zakate</a:t>
            </a:r>
            <a:r>
              <a:rPr lang="fr-FR" dirty="0" smtClean="0"/>
              <a:t> »</a:t>
            </a:r>
          </a:p>
          <a:p>
            <a:r>
              <a:rPr lang="fr-FR" dirty="0" smtClean="0"/>
              <a:t>B.C: le compte génère des intérêts connus d’avance.</a:t>
            </a:r>
          </a:p>
          <a:p>
            <a:pPr marL="0" indent="0">
              <a:buNone/>
            </a:pPr>
            <a:endParaRPr lang="fr-FR" dirty="0" smtClean="0"/>
          </a:p>
          <a:p>
            <a:pPr marL="0" indent="0">
              <a:buNone/>
            </a:pPr>
            <a:endParaRPr lang="fr-FR" u="sng" dirty="0"/>
          </a:p>
          <a:p>
            <a:pPr marL="0" indent="0">
              <a:buNone/>
            </a:pPr>
            <a:endParaRPr lang="fr-FR" dirty="0"/>
          </a:p>
        </p:txBody>
      </p:sp>
    </p:spTree>
    <p:extLst>
      <p:ext uri="{BB962C8B-B14F-4D97-AF65-F5344CB8AC3E}">
        <p14:creationId xmlns:p14="http://schemas.microsoft.com/office/powerpoint/2010/main" val="3608347879"/>
      </p:ext>
    </p:extLst>
  </p:cSld>
  <p:clrMapOvr>
    <a:masterClrMapping/>
  </p:clrMapOvr>
  <p:timing>
    <p:tnLst>
      <p:par>
        <p:cTn id="1" dur="indefinite" restart="never" nodeType="tmRoot"/>
      </p:par>
    </p:tnLst>
  </p:timing>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b="1" u="sng" dirty="0" smtClean="0"/>
              <a:t/>
            </a:r>
            <a:br>
              <a:rPr lang="fr-FR" b="1" u="sng" dirty="0" smtClean="0"/>
            </a:br>
            <a:r>
              <a:rPr lang="fr-FR" b="1" u="sng" dirty="0" smtClean="0"/>
              <a:t>Section </a:t>
            </a:r>
            <a:r>
              <a:rPr lang="fr-FR" b="1" u="sng" dirty="0"/>
              <a:t>2</a:t>
            </a:r>
            <a:r>
              <a:rPr lang="fr-FR" dirty="0"/>
              <a:t> : les produits d</a:t>
            </a:r>
            <a:r>
              <a:rPr lang="fr-FR" dirty="0" smtClean="0"/>
              <a:t>es </a:t>
            </a:r>
            <a:r>
              <a:rPr lang="fr-FR" dirty="0"/>
              <a:t>banques participatives</a:t>
            </a:r>
            <a:br>
              <a:rPr lang="fr-FR" dirty="0"/>
            </a:br>
            <a:endParaRPr lang="fr-FR" dirty="0"/>
          </a:p>
        </p:txBody>
      </p:sp>
      <p:sp>
        <p:nvSpPr>
          <p:cNvPr id="3" name="Espace réservé du contenu 2"/>
          <p:cNvSpPr>
            <a:spLocks noGrp="1"/>
          </p:cNvSpPr>
          <p:nvPr>
            <p:ph idx="1"/>
          </p:nvPr>
        </p:nvSpPr>
        <p:spPr/>
        <p:txBody>
          <a:bodyPr>
            <a:normAutofit fontScale="92500" lnSpcReduction="20000"/>
          </a:bodyPr>
          <a:lstStyle/>
          <a:p>
            <a:pPr marL="0" indent="0">
              <a:buNone/>
            </a:pPr>
            <a:r>
              <a:rPr lang="fr-FR" dirty="0" smtClean="0"/>
              <a:t>Sous-section 1: les </a:t>
            </a:r>
            <a:r>
              <a:rPr lang="fr-FR" dirty="0"/>
              <a:t>établissements concernés  </a:t>
            </a:r>
            <a:r>
              <a:rPr lang="fr-FR" dirty="0" smtClean="0"/>
              <a:t>et leur contrôle</a:t>
            </a:r>
          </a:p>
          <a:p>
            <a:pPr marL="0" indent="0">
              <a:buNone/>
            </a:pPr>
            <a:r>
              <a:rPr lang="fr-FR" dirty="0" smtClean="0"/>
              <a:t>§1: </a:t>
            </a:r>
            <a:r>
              <a:rPr lang="fr-FR" dirty="0"/>
              <a:t>les établissements concernés </a:t>
            </a:r>
          </a:p>
          <a:p>
            <a:pPr marL="0" indent="0">
              <a:buNone/>
            </a:pPr>
            <a:r>
              <a:rPr lang="fr-FR" dirty="0"/>
              <a:t>I- les banques participatives </a:t>
            </a:r>
            <a:r>
              <a:rPr lang="fr-FR" dirty="0" smtClean="0"/>
              <a:t>agrées:</a:t>
            </a:r>
          </a:p>
          <a:p>
            <a:r>
              <a:rPr lang="fr-FR" dirty="0" smtClean="0"/>
              <a:t>Bank </a:t>
            </a:r>
            <a:r>
              <a:rPr lang="fr-FR" dirty="0" err="1" smtClean="0"/>
              <a:t>Assafa</a:t>
            </a:r>
            <a:r>
              <a:rPr lang="fr-FR" dirty="0" smtClean="0"/>
              <a:t>: </a:t>
            </a:r>
            <a:r>
              <a:rPr lang="fr-FR" dirty="0" err="1" smtClean="0"/>
              <a:t>attijari</a:t>
            </a:r>
            <a:r>
              <a:rPr lang="fr-FR" dirty="0" smtClean="0"/>
              <a:t> </a:t>
            </a:r>
            <a:r>
              <a:rPr lang="fr-FR" dirty="0" err="1" smtClean="0"/>
              <a:t>wafabank</a:t>
            </a:r>
            <a:endParaRPr lang="fr-FR" dirty="0" smtClean="0"/>
          </a:p>
          <a:p>
            <a:r>
              <a:rPr lang="fr-FR" dirty="0"/>
              <a:t> </a:t>
            </a:r>
            <a:r>
              <a:rPr lang="fr-FR" dirty="0" smtClean="0"/>
              <a:t>BTI Bank:  BMCE</a:t>
            </a:r>
          </a:p>
          <a:p>
            <a:r>
              <a:rPr lang="fr-FR" dirty="0"/>
              <a:t> B</a:t>
            </a:r>
            <a:r>
              <a:rPr lang="fr-FR" dirty="0" smtClean="0"/>
              <a:t>ank Al </a:t>
            </a:r>
            <a:r>
              <a:rPr lang="fr-FR" dirty="0" err="1" smtClean="0"/>
              <a:t>Yousr</a:t>
            </a:r>
            <a:r>
              <a:rPr lang="fr-FR" dirty="0" smtClean="0"/>
              <a:t>:   BP</a:t>
            </a:r>
          </a:p>
          <a:p>
            <a:r>
              <a:rPr lang="fr-FR" dirty="0"/>
              <a:t> </a:t>
            </a:r>
            <a:r>
              <a:rPr lang="fr-FR" dirty="0" err="1" smtClean="0"/>
              <a:t>Umnia</a:t>
            </a:r>
            <a:r>
              <a:rPr lang="fr-FR" dirty="0" smtClean="0"/>
              <a:t> Bank:   CIH</a:t>
            </a:r>
          </a:p>
          <a:p>
            <a:r>
              <a:rPr lang="fr-FR" dirty="0"/>
              <a:t> </a:t>
            </a:r>
            <a:r>
              <a:rPr lang="fr-FR" dirty="0" smtClean="0"/>
              <a:t>Al </a:t>
            </a:r>
            <a:r>
              <a:rPr lang="fr-FR" dirty="0" err="1" smtClean="0"/>
              <a:t>Akhdar</a:t>
            </a:r>
            <a:r>
              <a:rPr lang="fr-FR" dirty="0" smtClean="0"/>
              <a:t> Bank : crédit </a:t>
            </a:r>
            <a:r>
              <a:rPr lang="fr-FR" dirty="0" err="1" smtClean="0"/>
              <a:t>agricol</a:t>
            </a:r>
            <a:r>
              <a:rPr lang="fr-FR" dirty="0" smtClean="0"/>
              <a:t> </a:t>
            </a:r>
            <a:endParaRPr lang="fr-FR" dirty="0"/>
          </a:p>
          <a:p>
            <a:pPr marL="0" indent="0">
              <a:buNone/>
            </a:pPr>
            <a:endParaRPr lang="fr-FR" dirty="0" smtClean="0"/>
          </a:p>
          <a:p>
            <a:pPr marL="0" indent="0">
              <a:buNone/>
            </a:pPr>
            <a:r>
              <a:rPr lang="fr-FR" dirty="0" smtClean="0"/>
              <a:t> </a:t>
            </a:r>
            <a:endParaRPr lang="fr-FR" dirty="0"/>
          </a:p>
        </p:txBody>
      </p:sp>
    </p:spTree>
    <p:extLst>
      <p:ext uri="{BB962C8B-B14F-4D97-AF65-F5344CB8AC3E}">
        <p14:creationId xmlns:p14="http://schemas.microsoft.com/office/powerpoint/2010/main" val="1409973860"/>
      </p:ext>
    </p:extLst>
  </p:cSld>
  <p:clrMapOvr>
    <a:masterClrMapping/>
  </p:clrMapOvr>
  <p:timing>
    <p:tnLst>
      <p:par>
        <p:cTn id="1" dur="indefinite" restart="never" nodeType="tmRoot"/>
      </p:par>
    </p:tnLst>
  </p:timing>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a:t>
            </a:r>
            <a:r>
              <a:rPr lang="fr-FR" dirty="0"/>
              <a:t>1: les établissements concernés </a:t>
            </a:r>
            <a:br>
              <a:rPr lang="fr-FR" dirty="0"/>
            </a:br>
            <a:endParaRPr lang="fr-FR" dirty="0"/>
          </a:p>
        </p:txBody>
      </p:sp>
      <p:sp>
        <p:nvSpPr>
          <p:cNvPr id="3" name="Espace réservé du contenu 2"/>
          <p:cNvSpPr>
            <a:spLocks noGrp="1"/>
          </p:cNvSpPr>
          <p:nvPr>
            <p:ph idx="1"/>
          </p:nvPr>
        </p:nvSpPr>
        <p:spPr/>
        <p:txBody>
          <a:bodyPr>
            <a:normAutofit/>
          </a:bodyPr>
          <a:lstStyle/>
          <a:p>
            <a:pPr marL="0" indent="0">
              <a:buNone/>
            </a:pPr>
            <a:r>
              <a:rPr lang="fr-FR" dirty="0"/>
              <a:t>II- les établissements  autorisés à exercer une activité des banques </a:t>
            </a:r>
            <a:r>
              <a:rPr lang="fr-FR" dirty="0" smtClean="0"/>
              <a:t>participatives</a:t>
            </a:r>
          </a:p>
          <a:p>
            <a:r>
              <a:rPr lang="fr-FR" dirty="0" smtClean="0"/>
              <a:t>Fenêtre </a:t>
            </a:r>
            <a:r>
              <a:rPr lang="fr-FR" dirty="0" err="1" smtClean="0"/>
              <a:t>Najma</a:t>
            </a:r>
            <a:r>
              <a:rPr lang="fr-FR" dirty="0" smtClean="0"/>
              <a:t> : BMCI </a:t>
            </a:r>
          </a:p>
          <a:p>
            <a:r>
              <a:rPr lang="fr-FR" dirty="0"/>
              <a:t> </a:t>
            </a:r>
            <a:r>
              <a:rPr lang="fr-FR" dirty="0" smtClean="0"/>
              <a:t>Fenêtre Dar Al Aman: SGMB</a:t>
            </a:r>
          </a:p>
          <a:p>
            <a:r>
              <a:rPr lang="fr-FR" dirty="0" err="1" smtClean="0"/>
              <a:t>Arrida</a:t>
            </a:r>
            <a:r>
              <a:rPr lang="fr-FR" dirty="0" smtClean="0"/>
              <a:t>: Crédit du Maroc</a:t>
            </a:r>
            <a:endParaRPr lang="fr-FR" dirty="0"/>
          </a:p>
          <a:p>
            <a:pPr marL="0" indent="0">
              <a:buNone/>
            </a:pPr>
            <a:r>
              <a:rPr lang="fr-FR" dirty="0"/>
              <a:t>III- </a:t>
            </a:r>
            <a:r>
              <a:rPr lang="fr-FR" dirty="0" smtClean="0"/>
              <a:t>société de financement: agrément wali B.M, avis C.E.C</a:t>
            </a:r>
          </a:p>
          <a:p>
            <a:pPr marL="0" indent="0">
              <a:buNone/>
            </a:pPr>
            <a:r>
              <a:rPr lang="fr-FR" dirty="0" smtClean="0"/>
              <a:t>IV-  les établissements de paiement, les sociétés de micro-crédit, les banques offshores: Agrément Wali B.M et avis du C.E.C</a:t>
            </a:r>
          </a:p>
          <a:p>
            <a:pPr marL="0" indent="0">
              <a:buNone/>
            </a:pPr>
            <a:r>
              <a:rPr lang="fr-FR" dirty="0" smtClean="0"/>
              <a:t>V- la CDG et La CCG: autorisation préalable du Wali de B.M  ?</a:t>
            </a:r>
            <a:endParaRPr lang="fr-FR" dirty="0"/>
          </a:p>
          <a:p>
            <a:pPr marL="0" indent="0">
              <a:buNone/>
            </a:pPr>
            <a:endParaRPr lang="fr-FR" dirty="0"/>
          </a:p>
        </p:txBody>
      </p:sp>
    </p:spTree>
    <p:extLst>
      <p:ext uri="{BB962C8B-B14F-4D97-AF65-F5344CB8AC3E}">
        <p14:creationId xmlns:p14="http://schemas.microsoft.com/office/powerpoint/2010/main" val="664696248"/>
      </p:ext>
    </p:extLst>
  </p:cSld>
  <p:clrMapOvr>
    <a:masterClrMapping/>
  </p:clrMapOvr>
  <p:timing>
    <p:tnLst>
      <p:par>
        <p:cTn id="1" dur="indefinite" restart="never" nodeType="tmRoot"/>
      </p:par>
    </p:tnLst>
  </p:timing>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a:t>
            </a:r>
            <a:r>
              <a:rPr lang="fr-FR" dirty="0"/>
              <a:t>2: contrôle des banques participatives</a:t>
            </a:r>
            <a:br>
              <a:rPr lang="fr-FR" dirty="0"/>
            </a:br>
            <a:endParaRPr lang="fr-FR" dirty="0"/>
          </a:p>
        </p:txBody>
      </p:sp>
      <p:sp>
        <p:nvSpPr>
          <p:cNvPr id="3" name="Espace réservé du contenu 2"/>
          <p:cNvSpPr>
            <a:spLocks noGrp="1"/>
          </p:cNvSpPr>
          <p:nvPr>
            <p:ph idx="1"/>
          </p:nvPr>
        </p:nvSpPr>
        <p:spPr/>
        <p:txBody>
          <a:bodyPr>
            <a:normAutofit fontScale="85000" lnSpcReduction="20000"/>
          </a:bodyPr>
          <a:lstStyle/>
          <a:p>
            <a:pPr marL="0" indent="0">
              <a:buNone/>
            </a:pPr>
            <a:r>
              <a:rPr lang="fr-FR" dirty="0" smtClean="0"/>
              <a:t>A- </a:t>
            </a:r>
            <a:r>
              <a:rPr lang="fr-FR" u="sng" dirty="0" smtClean="0"/>
              <a:t>la notion du contrôle charaique</a:t>
            </a:r>
          </a:p>
          <a:p>
            <a:pPr marL="0" indent="0" algn="justLow">
              <a:buNone/>
            </a:pPr>
            <a:r>
              <a:rPr lang="fr-FR" dirty="0" smtClean="0"/>
              <a:t>	le contrôle charaique désigne: l’existence d’une instance qui supervise les activités accomplies par les banques participatives ainsi que les opérations de banques participatives exercées par d’autres établissements agrées et vérifie leur conformité avec la sharia ou non.</a:t>
            </a:r>
            <a:endParaRPr lang="fr-FR" dirty="0"/>
          </a:p>
          <a:p>
            <a:pPr marL="0" indent="0">
              <a:buNone/>
            </a:pPr>
            <a:endParaRPr lang="fr-FR" dirty="0" smtClean="0"/>
          </a:p>
          <a:p>
            <a:pPr marL="0" indent="0">
              <a:buNone/>
            </a:pPr>
            <a:r>
              <a:rPr lang="fr-FR" dirty="0" smtClean="0"/>
              <a:t>B- </a:t>
            </a:r>
            <a:r>
              <a:rPr lang="fr-FR" u="sng" dirty="0" smtClean="0"/>
              <a:t>l’organe du contrôle charaique</a:t>
            </a:r>
          </a:p>
          <a:p>
            <a:pPr marL="0" indent="0">
              <a:buNone/>
            </a:pPr>
            <a:r>
              <a:rPr lang="fr-FR" u="sng" dirty="0" smtClean="0"/>
              <a:t>L’organe externe</a:t>
            </a:r>
            <a:r>
              <a:rPr lang="fr-FR" dirty="0" smtClean="0"/>
              <a:t>: </a:t>
            </a:r>
          </a:p>
          <a:p>
            <a:pPr marL="0" indent="0">
              <a:buNone/>
            </a:pPr>
            <a:r>
              <a:rPr lang="fr-FR" dirty="0"/>
              <a:t>	</a:t>
            </a:r>
            <a:r>
              <a:rPr lang="fr-FR" dirty="0" smtClean="0"/>
              <a:t>le conseil supérieur des oulémas à travers le comité charaique de la finance participative</a:t>
            </a:r>
          </a:p>
          <a:p>
            <a:pPr marL="0" indent="0">
              <a:buNone/>
            </a:pPr>
            <a:r>
              <a:rPr lang="fr-FR" dirty="0" smtClean="0"/>
              <a:t>	L’objectif:  rendre son avis concernant la conformité des activités et opérations financières, commerciales et d’investissement accomplies par certaines institutions financières avec la sharia </a:t>
            </a:r>
            <a:endParaRPr lang="fr-FR" dirty="0"/>
          </a:p>
        </p:txBody>
      </p:sp>
    </p:spTree>
    <p:extLst>
      <p:ext uri="{BB962C8B-B14F-4D97-AF65-F5344CB8AC3E}">
        <p14:creationId xmlns:p14="http://schemas.microsoft.com/office/powerpoint/2010/main" val="3100744536"/>
      </p:ext>
    </p:extLst>
  </p:cSld>
  <p:clrMapOvr>
    <a:masterClrMapping/>
  </p:clrMapOvr>
  <p:timing>
    <p:tnLst>
      <p:par>
        <p:cTn id="1" dur="indefinite" restart="never" nodeType="tmRoot"/>
      </p:par>
    </p:tnLst>
  </p:timing>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B- </a:t>
            </a:r>
            <a:r>
              <a:rPr lang="fr-FR" dirty="0"/>
              <a:t>l’organe du contrôle charaique</a:t>
            </a:r>
            <a:br>
              <a:rPr lang="fr-FR" dirty="0"/>
            </a:br>
            <a:endParaRPr lang="fr-FR" dirty="0"/>
          </a:p>
        </p:txBody>
      </p:sp>
      <p:sp>
        <p:nvSpPr>
          <p:cNvPr id="3" name="Espace réservé du contenu 2"/>
          <p:cNvSpPr>
            <a:spLocks noGrp="1"/>
          </p:cNvSpPr>
          <p:nvPr>
            <p:ph idx="1"/>
          </p:nvPr>
        </p:nvSpPr>
        <p:spPr/>
        <p:txBody>
          <a:bodyPr/>
          <a:lstStyle/>
          <a:p>
            <a:pPr>
              <a:buFontTx/>
              <a:buChar char="-"/>
            </a:pPr>
            <a:r>
              <a:rPr lang="fr-FR" dirty="0" smtClean="0"/>
              <a:t>Les institutions concernées par </a:t>
            </a:r>
            <a:r>
              <a:rPr lang="fr-FR" dirty="0"/>
              <a:t>c</a:t>
            </a:r>
            <a:r>
              <a:rPr lang="fr-FR" dirty="0" smtClean="0"/>
              <a:t>e contrôle sont:</a:t>
            </a:r>
          </a:p>
          <a:p>
            <a:pPr marL="0" indent="0">
              <a:buNone/>
            </a:pPr>
            <a:endParaRPr lang="fr-FR" dirty="0" smtClean="0"/>
          </a:p>
          <a:p>
            <a:pPr marL="0" indent="0">
              <a:buNone/>
            </a:pPr>
            <a:r>
              <a:rPr lang="fr-FR" dirty="0" smtClean="0"/>
              <a:t>1-Les établissements de crédit et les organismes assimilés</a:t>
            </a:r>
          </a:p>
          <a:p>
            <a:pPr marL="0" indent="0">
              <a:buNone/>
            </a:pPr>
            <a:r>
              <a:rPr lang="fr-FR" dirty="0" smtClean="0"/>
              <a:t>2-Bank Al </a:t>
            </a:r>
            <a:r>
              <a:rPr lang="fr-FR" dirty="0" err="1" smtClean="0"/>
              <a:t>Maghrib</a:t>
            </a:r>
            <a:r>
              <a:rPr lang="fr-FR" dirty="0" smtClean="0"/>
              <a:t> </a:t>
            </a:r>
          </a:p>
          <a:p>
            <a:pPr marL="0" indent="0">
              <a:buNone/>
            </a:pPr>
            <a:r>
              <a:rPr lang="fr-FR" dirty="0" smtClean="0"/>
              <a:t>3-la caisse de garantie des dépôts des banques participatives</a:t>
            </a:r>
          </a:p>
          <a:p>
            <a:pPr marL="0" indent="0">
              <a:buNone/>
            </a:pPr>
            <a:r>
              <a:rPr lang="fr-FR" dirty="0" smtClean="0"/>
              <a:t>4-Les entreprises d’assurance </a:t>
            </a:r>
            <a:endParaRPr lang="fr-FR" dirty="0"/>
          </a:p>
        </p:txBody>
      </p:sp>
    </p:spTree>
    <p:extLst>
      <p:ext uri="{BB962C8B-B14F-4D97-AF65-F5344CB8AC3E}">
        <p14:creationId xmlns:p14="http://schemas.microsoft.com/office/powerpoint/2010/main" val="3820520892"/>
      </p:ext>
    </p:extLst>
  </p:cSld>
  <p:clrMapOvr>
    <a:masterClrMapping/>
  </p:clrMapOvr>
  <p:timing>
    <p:tnLst>
      <p:par>
        <p:cTn id="1" dur="indefinite" restart="never" nodeType="tmRoot"/>
      </p:par>
    </p:tnLst>
  </p:timing>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L’organe interne de contrôle charaique</a:t>
            </a:r>
            <a:endParaRPr lang="fr-FR" dirty="0"/>
          </a:p>
        </p:txBody>
      </p:sp>
      <p:sp>
        <p:nvSpPr>
          <p:cNvPr id="3" name="Espace réservé du contenu 2"/>
          <p:cNvSpPr>
            <a:spLocks noGrp="1"/>
          </p:cNvSpPr>
          <p:nvPr>
            <p:ph idx="1"/>
          </p:nvPr>
        </p:nvSpPr>
        <p:spPr/>
        <p:txBody>
          <a:bodyPr>
            <a:normAutofit fontScale="92500" lnSpcReduction="10000"/>
          </a:bodyPr>
          <a:lstStyle/>
          <a:p>
            <a:pPr marL="0" indent="0">
              <a:buNone/>
            </a:pPr>
            <a:r>
              <a:rPr lang="fr-FR" dirty="0" smtClean="0"/>
              <a:t>La fonction de conformité avec les avis du conseil supérieur des oulémas:</a:t>
            </a:r>
          </a:p>
          <a:p>
            <a:pPr marL="0" indent="0">
              <a:buNone/>
            </a:pPr>
            <a:r>
              <a:rPr lang="fr-FR" dirty="0" smtClean="0"/>
              <a:t>Les missions:</a:t>
            </a:r>
          </a:p>
          <a:p>
            <a:pPr>
              <a:buFontTx/>
              <a:buChar char="-"/>
            </a:pPr>
            <a:r>
              <a:rPr lang="fr-FR" dirty="0" smtClean="0"/>
              <a:t>l’identification et la prévention des risques de non-conformité des activités des B.P aux avis conformes du C.S.O.</a:t>
            </a:r>
          </a:p>
          <a:p>
            <a:pPr>
              <a:buFontTx/>
              <a:buChar char="-"/>
            </a:pPr>
            <a:r>
              <a:rPr lang="fr-FR" dirty="0"/>
              <a:t> </a:t>
            </a:r>
            <a:r>
              <a:rPr lang="fr-FR" dirty="0" smtClean="0"/>
              <a:t>la garantie du suivi et de l’application des avis conformes du C.S.O et du contrôle de leur respect.</a:t>
            </a:r>
          </a:p>
          <a:p>
            <a:pPr>
              <a:buFontTx/>
              <a:buChar char="-"/>
            </a:pPr>
            <a:r>
              <a:rPr lang="fr-FR" dirty="0" smtClean="0"/>
              <a:t>Le Veil à l’établissement et au respect des procédures requises.</a:t>
            </a:r>
          </a:p>
          <a:p>
            <a:pPr>
              <a:buFontTx/>
              <a:buChar char="-"/>
            </a:pPr>
            <a:r>
              <a:rPr lang="fr-FR" dirty="0"/>
              <a:t> </a:t>
            </a:r>
            <a:r>
              <a:rPr lang="fr-FR" dirty="0" smtClean="0"/>
              <a:t>la recommandation de </a:t>
            </a:r>
            <a:r>
              <a:rPr lang="en-US" dirty="0" err="1" smtClean="0"/>
              <a:t>l’adoption</a:t>
            </a:r>
            <a:r>
              <a:rPr lang="en-US" dirty="0" smtClean="0"/>
              <a:t> </a:t>
            </a:r>
            <a:r>
              <a:rPr lang="en-US" dirty="0"/>
              <a:t>des </a:t>
            </a:r>
            <a:r>
              <a:rPr lang="en-US" dirty="0" err="1"/>
              <a:t>mesures</a:t>
            </a:r>
            <a:r>
              <a:rPr lang="en-US" dirty="0"/>
              <a:t> </a:t>
            </a:r>
            <a:r>
              <a:rPr lang="en-US" dirty="0" err="1"/>
              <a:t>requises</a:t>
            </a:r>
            <a:r>
              <a:rPr lang="en-US" dirty="0"/>
              <a:t> </a:t>
            </a:r>
            <a:r>
              <a:rPr lang="en-US" dirty="0" err="1"/>
              <a:t>en</a:t>
            </a:r>
            <a:r>
              <a:rPr lang="en-US" dirty="0"/>
              <a:t> </a:t>
            </a:r>
            <a:r>
              <a:rPr lang="en-US" dirty="0" err="1"/>
              <a:t>cas</a:t>
            </a:r>
            <a:r>
              <a:rPr lang="en-US" dirty="0"/>
              <a:t> de non respect </a:t>
            </a:r>
            <a:r>
              <a:rPr lang="en-US" dirty="0" err="1"/>
              <a:t>avéré</a:t>
            </a:r>
            <a:r>
              <a:rPr lang="en-US" dirty="0"/>
              <a:t> des conditions </a:t>
            </a:r>
            <a:r>
              <a:rPr lang="en-US" dirty="0" err="1"/>
              <a:t>imposées</a:t>
            </a:r>
            <a:r>
              <a:rPr lang="en-US" dirty="0"/>
              <a:t> pour la </a:t>
            </a:r>
            <a:r>
              <a:rPr lang="en-US" dirty="0" err="1"/>
              <a:t>présentation</a:t>
            </a:r>
            <a:r>
              <a:rPr lang="en-US" dirty="0"/>
              <a:t> au public d’un </a:t>
            </a:r>
            <a:r>
              <a:rPr lang="en-US" dirty="0" err="1"/>
              <a:t>produit</a:t>
            </a:r>
            <a:r>
              <a:rPr lang="en-US" dirty="0"/>
              <a:t> </a:t>
            </a:r>
            <a:r>
              <a:rPr lang="en-US" dirty="0" err="1"/>
              <a:t>ayant</a:t>
            </a:r>
            <a:r>
              <a:rPr lang="en-US" dirty="0"/>
              <a:t> fait </a:t>
            </a:r>
            <a:r>
              <a:rPr lang="en-US" dirty="0" err="1"/>
              <a:t>l’objet</a:t>
            </a:r>
            <a:r>
              <a:rPr lang="en-US" dirty="0"/>
              <a:t> d’un </a:t>
            </a:r>
            <a:r>
              <a:rPr lang="en-US" dirty="0" err="1"/>
              <a:t>avis</a:t>
            </a:r>
            <a:r>
              <a:rPr lang="en-US" dirty="0"/>
              <a:t> </a:t>
            </a:r>
            <a:r>
              <a:rPr lang="en-US" dirty="0" err="1"/>
              <a:t>conforme</a:t>
            </a:r>
            <a:r>
              <a:rPr lang="en-US" dirty="0"/>
              <a:t> du </a:t>
            </a:r>
            <a:r>
              <a:rPr lang="en-US" dirty="0" err="1"/>
              <a:t>Conseil</a:t>
            </a:r>
            <a:r>
              <a:rPr lang="en-US" dirty="0"/>
              <a:t> </a:t>
            </a:r>
            <a:r>
              <a:rPr lang="en-US" dirty="0" err="1"/>
              <a:t>supérieur</a:t>
            </a:r>
            <a:r>
              <a:rPr lang="en-US" dirty="0"/>
              <a:t> des </a:t>
            </a:r>
            <a:r>
              <a:rPr lang="en-US" dirty="0" err="1" smtClean="0"/>
              <a:t>Oulémas</a:t>
            </a:r>
            <a:endParaRPr lang="fr-FR" dirty="0"/>
          </a:p>
        </p:txBody>
      </p:sp>
    </p:spTree>
    <p:extLst>
      <p:ext uri="{BB962C8B-B14F-4D97-AF65-F5344CB8AC3E}">
        <p14:creationId xmlns:p14="http://schemas.microsoft.com/office/powerpoint/2010/main" val="2466758047"/>
      </p:ext>
    </p:extLst>
  </p:cSld>
  <p:clrMapOvr>
    <a:masterClrMapping/>
  </p:clrMapOvr>
  <p:timing>
    <p:tnLst>
      <p:par>
        <p:cTn id="1" dur="indefinite" restart="never" nodeType="tmRoot"/>
      </p:par>
    </p:tnLst>
  </p:timing>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Sous-section 2: les services de financement</a:t>
            </a:r>
            <a:br>
              <a:rPr lang="fr-FR" dirty="0"/>
            </a:br>
            <a:endParaRPr lang="fr-FR" dirty="0"/>
          </a:p>
        </p:txBody>
      </p:sp>
      <p:sp>
        <p:nvSpPr>
          <p:cNvPr id="3" name="Espace réservé du contenu 2"/>
          <p:cNvSpPr>
            <a:spLocks noGrp="1"/>
          </p:cNvSpPr>
          <p:nvPr>
            <p:ph idx="1"/>
          </p:nvPr>
        </p:nvSpPr>
        <p:spPr/>
        <p:txBody>
          <a:bodyPr>
            <a:normAutofit fontScale="92500" lnSpcReduction="20000"/>
          </a:bodyPr>
          <a:lstStyle/>
          <a:p>
            <a:pPr marL="0" indent="0">
              <a:buNone/>
            </a:pPr>
            <a:r>
              <a:rPr lang="fr-FR" dirty="0" smtClean="0"/>
              <a:t>§</a:t>
            </a:r>
            <a:r>
              <a:rPr lang="fr-FR" dirty="0"/>
              <a:t>1:</a:t>
            </a:r>
            <a:r>
              <a:rPr lang="en-US" dirty="0"/>
              <a:t> Mourabaha</a:t>
            </a:r>
            <a:endParaRPr lang="fr-FR" dirty="0"/>
          </a:p>
          <a:p>
            <a:pPr marL="0" indent="0">
              <a:buNone/>
            </a:pPr>
            <a:r>
              <a:rPr lang="fr-FR" dirty="0"/>
              <a:t>§2: </a:t>
            </a:r>
            <a:r>
              <a:rPr lang="en-US" dirty="0" err="1"/>
              <a:t>ljara</a:t>
            </a:r>
            <a:endParaRPr lang="en-US" dirty="0"/>
          </a:p>
          <a:p>
            <a:pPr marL="0" indent="0">
              <a:buNone/>
            </a:pPr>
            <a:r>
              <a:rPr lang="en-US" dirty="0"/>
              <a:t>A- </a:t>
            </a:r>
            <a:r>
              <a:rPr lang="en-US" dirty="0" err="1"/>
              <a:t>I</a:t>
            </a:r>
            <a:r>
              <a:rPr lang="en-US" dirty="0" err="1" smtClean="0"/>
              <a:t>jara</a:t>
            </a:r>
            <a:r>
              <a:rPr lang="en-US" dirty="0" smtClean="0"/>
              <a:t> </a:t>
            </a:r>
            <a:r>
              <a:rPr lang="en-US" dirty="0" err="1"/>
              <a:t>tachghilia</a:t>
            </a:r>
            <a:endParaRPr lang="en-US" dirty="0"/>
          </a:p>
          <a:p>
            <a:pPr marL="0" indent="0">
              <a:buNone/>
            </a:pPr>
            <a:r>
              <a:rPr lang="en-US" dirty="0"/>
              <a:t>B- </a:t>
            </a:r>
            <a:r>
              <a:rPr lang="en-US" dirty="0" err="1"/>
              <a:t>I</a:t>
            </a:r>
            <a:r>
              <a:rPr lang="en-US" dirty="0" err="1" smtClean="0"/>
              <a:t>jara</a:t>
            </a:r>
            <a:r>
              <a:rPr lang="en-US" dirty="0" smtClean="0"/>
              <a:t> </a:t>
            </a:r>
            <a:r>
              <a:rPr lang="en-US" dirty="0" err="1"/>
              <a:t>montahia</a:t>
            </a:r>
            <a:r>
              <a:rPr lang="en-US" dirty="0"/>
              <a:t> bi-</a:t>
            </a:r>
            <a:r>
              <a:rPr lang="en-US" dirty="0" err="1"/>
              <a:t>tamlik</a:t>
            </a:r>
            <a:r>
              <a:rPr lang="en-US" dirty="0"/>
              <a:t> </a:t>
            </a:r>
            <a:endParaRPr lang="fr-FR" dirty="0"/>
          </a:p>
          <a:p>
            <a:pPr marL="0" indent="0">
              <a:buNone/>
            </a:pPr>
            <a:r>
              <a:rPr lang="fr-FR" dirty="0"/>
              <a:t>§3: </a:t>
            </a:r>
            <a:r>
              <a:rPr lang="en-US" dirty="0" err="1"/>
              <a:t>Moucharaka</a:t>
            </a:r>
            <a:endParaRPr lang="fr-FR" dirty="0"/>
          </a:p>
          <a:p>
            <a:pPr marL="0" indent="0">
              <a:buNone/>
            </a:pPr>
            <a:r>
              <a:rPr lang="fr-FR" dirty="0"/>
              <a:t>A- </a:t>
            </a:r>
            <a:r>
              <a:rPr lang="en-US" dirty="0" err="1"/>
              <a:t>Moucharaka</a:t>
            </a:r>
            <a:r>
              <a:rPr lang="en-US" dirty="0"/>
              <a:t> </a:t>
            </a:r>
            <a:r>
              <a:rPr lang="en-US" dirty="0" err="1"/>
              <a:t>Tabita</a:t>
            </a:r>
            <a:r>
              <a:rPr lang="en-US" dirty="0"/>
              <a:t> </a:t>
            </a:r>
          </a:p>
          <a:p>
            <a:pPr marL="0" indent="0">
              <a:buNone/>
            </a:pPr>
            <a:r>
              <a:rPr lang="en-US" dirty="0"/>
              <a:t>B- </a:t>
            </a:r>
            <a:r>
              <a:rPr lang="en-US" dirty="0" err="1"/>
              <a:t>Moucharaka</a:t>
            </a:r>
            <a:r>
              <a:rPr lang="en-US" dirty="0"/>
              <a:t> </a:t>
            </a:r>
            <a:r>
              <a:rPr lang="en-US" dirty="0" err="1"/>
              <a:t>Moutanagissa</a:t>
            </a:r>
            <a:r>
              <a:rPr lang="en-US" dirty="0"/>
              <a:t> </a:t>
            </a:r>
          </a:p>
          <a:p>
            <a:pPr marL="0" indent="0">
              <a:buNone/>
            </a:pPr>
            <a:r>
              <a:rPr lang="en-US" dirty="0" smtClean="0"/>
              <a:t>§4: </a:t>
            </a:r>
            <a:r>
              <a:rPr lang="en-US" dirty="0" err="1"/>
              <a:t>Moudaraba</a:t>
            </a:r>
            <a:endParaRPr lang="fr-FR" dirty="0"/>
          </a:p>
          <a:p>
            <a:pPr marL="0" indent="0">
              <a:buNone/>
            </a:pPr>
            <a:r>
              <a:rPr lang="fr-FR" dirty="0" smtClean="0"/>
              <a:t>§5: </a:t>
            </a:r>
            <a:r>
              <a:rPr lang="en-US" dirty="0" smtClean="0"/>
              <a:t>Salam</a:t>
            </a:r>
          </a:p>
          <a:p>
            <a:pPr marL="0" indent="0">
              <a:buNone/>
            </a:pPr>
            <a:r>
              <a:rPr lang="en-US" dirty="0" smtClean="0"/>
              <a:t>§6: </a:t>
            </a:r>
            <a:r>
              <a:rPr lang="en-US" dirty="0" err="1"/>
              <a:t>Istisna’a</a:t>
            </a:r>
            <a:endParaRPr lang="fr-FR" dirty="0"/>
          </a:p>
          <a:p>
            <a:pPr marL="0" indent="0">
              <a:buNone/>
            </a:pPr>
            <a:endParaRPr lang="fr-FR" dirty="0"/>
          </a:p>
          <a:p>
            <a:pPr marL="0" indent="0">
              <a:buNone/>
            </a:pPr>
            <a:endParaRPr lang="fr-FR" dirty="0"/>
          </a:p>
        </p:txBody>
      </p:sp>
    </p:spTree>
    <p:extLst>
      <p:ext uri="{BB962C8B-B14F-4D97-AF65-F5344CB8AC3E}">
        <p14:creationId xmlns:p14="http://schemas.microsoft.com/office/powerpoint/2010/main" val="1342130371"/>
      </p:ext>
    </p:extLst>
  </p:cSld>
  <p:clrMapOvr>
    <a:masterClrMapping/>
  </p:clrMapOvr>
  <p:timing>
    <p:tnLst>
      <p:par>
        <p:cTn id="1" dur="indefinite" restart="never" nodeType="tmRoot"/>
      </p:par>
    </p:tnLst>
  </p:timing>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a:t>
            </a:r>
            <a:r>
              <a:rPr lang="fr-FR" dirty="0"/>
              <a:t>1:</a:t>
            </a:r>
            <a:r>
              <a:rPr lang="en-US" dirty="0"/>
              <a:t> Mourabaha</a:t>
            </a:r>
            <a:r>
              <a:rPr lang="fr-FR" dirty="0"/>
              <a:t/>
            </a:r>
            <a:br>
              <a:rPr lang="fr-FR" dirty="0"/>
            </a:br>
            <a:endParaRPr lang="fr-FR" dirty="0"/>
          </a:p>
        </p:txBody>
      </p:sp>
      <p:sp>
        <p:nvSpPr>
          <p:cNvPr id="3" name="Espace réservé du contenu 2"/>
          <p:cNvSpPr>
            <a:spLocks noGrp="1"/>
          </p:cNvSpPr>
          <p:nvPr>
            <p:ph idx="1"/>
          </p:nvPr>
        </p:nvSpPr>
        <p:spPr/>
        <p:txBody>
          <a:bodyPr/>
          <a:lstStyle/>
          <a:p>
            <a:pPr marL="0" indent="0">
              <a:buNone/>
            </a:pPr>
            <a:r>
              <a:rPr lang="fr-FR" u="sng" dirty="0" smtClean="0"/>
              <a:t>Définition</a:t>
            </a:r>
            <a:r>
              <a:rPr lang="fr-FR" dirty="0" smtClean="0"/>
              <a:t>: forme classique</a:t>
            </a:r>
          </a:p>
          <a:p>
            <a:pPr marL="0" indent="0">
              <a:buNone/>
            </a:pPr>
            <a:r>
              <a:rPr lang="fr-FR" dirty="0"/>
              <a:t>	</a:t>
            </a:r>
            <a:r>
              <a:rPr lang="fr-FR" dirty="0" smtClean="0"/>
              <a:t> </a:t>
            </a:r>
            <a:r>
              <a:rPr lang="fr-FR" sz="3200" dirty="0" smtClean="0"/>
              <a:t>un contrat par lequel une banque participative vend à son client un bien meuble ou immeuble déterminé et propriété de cette banque, à son cout d’acquisition (prix d’achat + les frais d’acquisition)  augmenté d’une marge bénéficiaire convenue d’avance.</a:t>
            </a:r>
          </a:p>
          <a:p>
            <a:pPr marL="0" indent="0">
              <a:buNone/>
            </a:pPr>
            <a:endParaRPr lang="fr-FR" dirty="0"/>
          </a:p>
        </p:txBody>
      </p:sp>
    </p:spTree>
    <p:extLst>
      <p:ext uri="{BB962C8B-B14F-4D97-AF65-F5344CB8AC3E}">
        <p14:creationId xmlns:p14="http://schemas.microsoft.com/office/powerpoint/2010/main" val="2117794537"/>
      </p:ext>
    </p:extLst>
  </p:cSld>
  <p:clrMapOvr>
    <a:masterClrMapping/>
  </p:clrMapOvr>
  <p:timing>
    <p:tnLst>
      <p:par>
        <p:cTn id="1" dur="indefinite" restart="never" nodeType="tmRoot"/>
      </p:par>
    </p:tnLst>
  </p:timing>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§1:</a:t>
            </a:r>
            <a:r>
              <a:rPr lang="en-US" dirty="0"/>
              <a:t> Mourabaha</a:t>
            </a:r>
            <a:endParaRPr lang="fr-FR" dirty="0"/>
          </a:p>
        </p:txBody>
      </p:sp>
      <p:sp>
        <p:nvSpPr>
          <p:cNvPr id="3" name="Espace réservé du contenu 2"/>
          <p:cNvSpPr>
            <a:spLocks noGrp="1"/>
          </p:cNvSpPr>
          <p:nvPr>
            <p:ph idx="1"/>
          </p:nvPr>
        </p:nvSpPr>
        <p:spPr/>
        <p:txBody>
          <a:bodyPr/>
          <a:lstStyle/>
          <a:p>
            <a:pPr marL="0" indent="0">
              <a:buNone/>
            </a:pPr>
            <a:r>
              <a:rPr lang="fr-FR" dirty="0" smtClean="0"/>
              <a:t>Conditions de validités:</a:t>
            </a:r>
          </a:p>
          <a:p>
            <a:pPr>
              <a:buFontTx/>
              <a:buChar char="-"/>
            </a:pPr>
            <a:r>
              <a:rPr lang="fr-FR" dirty="0" smtClean="0"/>
              <a:t>Le prix du bien objet de la vente devait être déterminé d’avance.</a:t>
            </a:r>
          </a:p>
          <a:p>
            <a:pPr>
              <a:buFontTx/>
              <a:buChar char="-"/>
            </a:pPr>
            <a:r>
              <a:rPr lang="fr-FR" dirty="0"/>
              <a:t> </a:t>
            </a:r>
            <a:r>
              <a:rPr lang="fr-FR" dirty="0" smtClean="0"/>
              <a:t>la marge de bénéfice doit être déterminée d’avance</a:t>
            </a:r>
          </a:p>
          <a:p>
            <a:pPr>
              <a:buFontTx/>
              <a:buChar char="-"/>
            </a:pPr>
            <a:r>
              <a:rPr lang="fr-FR" dirty="0"/>
              <a:t> </a:t>
            </a:r>
            <a:r>
              <a:rPr lang="fr-FR" dirty="0" smtClean="0"/>
              <a:t>la validité du contrat conclu entre la banque et le premier vendeur</a:t>
            </a:r>
          </a:p>
          <a:p>
            <a:pPr>
              <a:buFontTx/>
              <a:buChar char="-"/>
            </a:pPr>
            <a:r>
              <a:rPr lang="fr-FR" dirty="0"/>
              <a:t> </a:t>
            </a:r>
            <a:r>
              <a:rPr lang="fr-FR" dirty="0" smtClean="0"/>
              <a:t>la banque doit avoir acquis la propriété du bien avant sa revente.</a:t>
            </a:r>
            <a:endParaRPr lang="fr-FR" dirty="0"/>
          </a:p>
        </p:txBody>
      </p:sp>
    </p:spTree>
    <p:extLst>
      <p:ext uri="{BB962C8B-B14F-4D97-AF65-F5344CB8AC3E}">
        <p14:creationId xmlns:p14="http://schemas.microsoft.com/office/powerpoint/2010/main" val="1769736412"/>
      </p:ext>
    </p:extLst>
  </p:cSld>
  <p:clrMapOvr>
    <a:masterClrMapping/>
  </p:clrMapOvr>
  <p:timing>
    <p:tnLst>
      <p:par>
        <p:cTn id="1" dur="indefinite" restart="never" nodeType="tmRoot"/>
      </p:par>
    </p:tnLst>
  </p:timing>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en-US" dirty="0" smtClean="0"/>
              <a:t>Mourabaha pour le donneur </a:t>
            </a:r>
            <a:r>
              <a:rPr lang="en-US" dirty="0" err="1" smtClean="0"/>
              <a:t>d’ordre</a:t>
            </a:r>
            <a:r>
              <a:rPr lang="en-US" dirty="0" smtClean="0"/>
              <a:t> </a:t>
            </a:r>
            <a:r>
              <a:rPr lang="en-US" dirty="0" err="1" smtClean="0"/>
              <a:t>d’achat</a:t>
            </a:r>
            <a:r>
              <a:rPr lang="fr-FR" dirty="0"/>
              <a:t/>
            </a:r>
            <a:br>
              <a:rPr lang="fr-FR" dirty="0"/>
            </a:br>
            <a:endParaRPr lang="fr-FR" dirty="0"/>
          </a:p>
        </p:txBody>
      </p:sp>
      <p:sp>
        <p:nvSpPr>
          <p:cNvPr id="3" name="Espace réservé du contenu 2"/>
          <p:cNvSpPr>
            <a:spLocks noGrp="1"/>
          </p:cNvSpPr>
          <p:nvPr>
            <p:ph idx="1"/>
          </p:nvPr>
        </p:nvSpPr>
        <p:spPr/>
        <p:txBody>
          <a:bodyPr>
            <a:normAutofit fontScale="92500" lnSpcReduction="10000"/>
          </a:bodyPr>
          <a:lstStyle/>
          <a:p>
            <a:pPr marL="0" indent="0" algn="justLow">
              <a:buNone/>
            </a:pPr>
            <a:r>
              <a:rPr lang="fr-FR" dirty="0" smtClean="0"/>
              <a:t>	Un contrat par lequel l’établissement peut acquérir un bien immeuble ou meuble à la demande du client en vue de le lui vendre dans le cadre d’un contrat mourabaha.</a:t>
            </a:r>
          </a:p>
          <a:p>
            <a:pPr>
              <a:buFontTx/>
              <a:buChar char="-"/>
            </a:pPr>
            <a:r>
              <a:rPr lang="fr-FR" dirty="0" smtClean="0"/>
              <a:t>Promesse unilatérale d’achat par le client</a:t>
            </a:r>
          </a:p>
          <a:p>
            <a:pPr>
              <a:buFontTx/>
              <a:buChar char="-"/>
            </a:pPr>
            <a:r>
              <a:rPr lang="fr-FR" dirty="0"/>
              <a:t> L</a:t>
            </a:r>
            <a:r>
              <a:rPr lang="fr-FR" dirty="0" smtClean="0"/>
              <a:t>e paiement d’un montant (</a:t>
            </a:r>
            <a:r>
              <a:rPr lang="fr-FR" dirty="0" err="1"/>
              <a:t>H</a:t>
            </a:r>
            <a:r>
              <a:rPr lang="fr-FR" dirty="0" err="1" smtClean="0"/>
              <a:t>amish</a:t>
            </a:r>
            <a:r>
              <a:rPr lang="fr-FR" dirty="0" smtClean="0"/>
              <a:t> al </a:t>
            </a:r>
            <a:r>
              <a:rPr lang="fr-FR" dirty="0" err="1" smtClean="0"/>
              <a:t>jiddya</a:t>
            </a:r>
            <a:r>
              <a:rPr lang="fr-FR" dirty="0" smtClean="0"/>
              <a:t>), en garantie de l’exécution de la promesse faite par le client.</a:t>
            </a:r>
          </a:p>
          <a:p>
            <a:r>
              <a:rPr lang="fr-FR" dirty="0" smtClean="0"/>
              <a:t>L’engagement né de la promesse prend fin et le client récupère son argent:</a:t>
            </a:r>
          </a:p>
          <a:p>
            <a:pPr>
              <a:buFontTx/>
              <a:buChar char="-"/>
            </a:pPr>
            <a:r>
              <a:rPr lang="fr-FR" dirty="0" smtClean="0"/>
              <a:t>Faute de livraison du bien à l’échéance fixée</a:t>
            </a:r>
          </a:p>
          <a:p>
            <a:pPr>
              <a:buFontTx/>
              <a:buChar char="-"/>
            </a:pPr>
            <a:r>
              <a:rPr lang="fr-FR" dirty="0"/>
              <a:t> </a:t>
            </a:r>
            <a:r>
              <a:rPr lang="fr-FR" dirty="0" smtClean="0"/>
              <a:t>Renonciation à la conclusion du morabaha</a:t>
            </a:r>
          </a:p>
          <a:p>
            <a:pPr>
              <a:buFontTx/>
              <a:buChar char="-"/>
            </a:pPr>
            <a:r>
              <a:rPr lang="fr-FR" dirty="0" smtClean="0"/>
              <a:t>Après la conclusion du contrat de morabaha </a:t>
            </a:r>
            <a:endParaRPr lang="fr-FR" dirty="0"/>
          </a:p>
        </p:txBody>
      </p:sp>
    </p:spTree>
    <p:extLst>
      <p:ext uri="{BB962C8B-B14F-4D97-AF65-F5344CB8AC3E}">
        <p14:creationId xmlns:p14="http://schemas.microsoft.com/office/powerpoint/2010/main" val="17225577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L’intérêt pratique</a:t>
            </a:r>
            <a:endParaRPr lang="fr-FR" dirty="0"/>
          </a:p>
        </p:txBody>
      </p:sp>
      <p:sp>
        <p:nvSpPr>
          <p:cNvPr id="3" name="Espace réservé du contenu 2"/>
          <p:cNvSpPr>
            <a:spLocks noGrp="1"/>
          </p:cNvSpPr>
          <p:nvPr>
            <p:ph idx="1"/>
          </p:nvPr>
        </p:nvSpPr>
        <p:spPr/>
        <p:txBody>
          <a:bodyPr/>
          <a:lstStyle/>
          <a:p>
            <a:pPr marL="0" indent="0" algn="justLow">
              <a:buNone/>
            </a:pPr>
            <a:r>
              <a:rPr lang="fr-FR" dirty="0" smtClean="0"/>
              <a:t>Le rôle joué par le secteur des établissements de crédit et les organes assimilés dans l’économie marocaine</a:t>
            </a:r>
          </a:p>
          <a:p>
            <a:pPr marL="0" indent="0" algn="justLow">
              <a:buNone/>
            </a:pPr>
            <a:r>
              <a:rPr lang="fr-FR" dirty="0" smtClean="0"/>
              <a:t>- </a:t>
            </a:r>
            <a:r>
              <a:rPr lang="fr-FR" sz="3600" dirty="0" smtClean="0"/>
              <a:t>Un des moteurs de développement de l’économie marocaine, en tant que source principale de financement de l’économie, avec tous ce qui en découle en termes de création des emplois, et de développement </a:t>
            </a:r>
            <a:endParaRPr lang="fr-FR" sz="3600" dirty="0"/>
          </a:p>
        </p:txBody>
      </p:sp>
    </p:spTree>
    <p:extLst>
      <p:ext uri="{BB962C8B-B14F-4D97-AF65-F5344CB8AC3E}">
        <p14:creationId xmlns:p14="http://schemas.microsoft.com/office/powerpoint/2010/main" val="203728626"/>
      </p:ext>
    </p:extLst>
  </p:cSld>
  <p:clrMapOvr>
    <a:masterClrMapping/>
  </p:clrMapOvr>
  <p:timing>
    <p:tnLst>
      <p:par>
        <p:cTn id="1" dur="indefinite" restart="never" nodeType="tmRoot"/>
      </p:par>
    </p:tnLst>
  </p:timing>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en-US" dirty="0"/>
              <a:t>Mourabaha pour le donneur </a:t>
            </a:r>
            <a:r>
              <a:rPr lang="en-US" dirty="0" err="1"/>
              <a:t>d’ordre</a:t>
            </a:r>
            <a:r>
              <a:rPr lang="en-US" dirty="0"/>
              <a:t> </a:t>
            </a:r>
            <a:r>
              <a:rPr lang="en-US" dirty="0" err="1"/>
              <a:t>d’achat</a:t>
            </a:r>
            <a:endParaRPr lang="fr-FR" dirty="0"/>
          </a:p>
        </p:txBody>
      </p:sp>
      <p:sp>
        <p:nvSpPr>
          <p:cNvPr id="3" name="Espace réservé du contenu 2"/>
          <p:cNvSpPr>
            <a:spLocks noGrp="1"/>
          </p:cNvSpPr>
          <p:nvPr>
            <p:ph idx="1"/>
          </p:nvPr>
        </p:nvSpPr>
        <p:spPr/>
        <p:txBody>
          <a:bodyPr/>
          <a:lstStyle/>
          <a:p>
            <a:pPr marL="0" indent="0">
              <a:buNone/>
            </a:pPr>
            <a:r>
              <a:rPr lang="fr-FR" dirty="0" smtClean="0"/>
              <a:t>*En cas d’inexécution de la promesse:</a:t>
            </a:r>
          </a:p>
          <a:p>
            <a:pPr>
              <a:buFontTx/>
              <a:buChar char="-"/>
            </a:pPr>
            <a:r>
              <a:rPr lang="fr-FR" dirty="0" smtClean="0"/>
              <a:t>L’établissement peut retrancher un montant du </a:t>
            </a:r>
            <a:r>
              <a:rPr lang="fr-FR" dirty="0" err="1" smtClean="0"/>
              <a:t>hamish</a:t>
            </a:r>
            <a:r>
              <a:rPr lang="fr-FR" dirty="0" smtClean="0"/>
              <a:t> </a:t>
            </a:r>
            <a:r>
              <a:rPr lang="fr-FR" dirty="0" err="1" smtClean="0"/>
              <a:t>aljiddya</a:t>
            </a:r>
            <a:endParaRPr lang="fr-FR" dirty="0" smtClean="0"/>
          </a:p>
          <a:p>
            <a:r>
              <a:rPr lang="fr-FR" dirty="0" smtClean="0"/>
              <a:t>Formalisme strict: </a:t>
            </a:r>
          </a:p>
          <a:p>
            <a:pPr>
              <a:buFontTx/>
              <a:buChar char="-"/>
            </a:pPr>
            <a:r>
              <a:rPr lang="fr-FR" dirty="0" smtClean="0"/>
              <a:t>La distinction des trois actes: achat du bien par l’établissement, la promesse unilatérale et le contrat mourabaha.</a:t>
            </a:r>
          </a:p>
          <a:p>
            <a:pPr>
              <a:buFontTx/>
              <a:buChar char="-"/>
            </a:pPr>
            <a:r>
              <a:rPr lang="fr-FR" dirty="0"/>
              <a:t> </a:t>
            </a:r>
            <a:r>
              <a:rPr lang="fr-FR" dirty="0" smtClean="0"/>
              <a:t>interdiction de conditionner le contrat d’achat par la conclusion de morabaha.</a:t>
            </a:r>
            <a:endParaRPr lang="fr-FR" dirty="0"/>
          </a:p>
        </p:txBody>
      </p:sp>
    </p:spTree>
    <p:extLst>
      <p:ext uri="{BB962C8B-B14F-4D97-AF65-F5344CB8AC3E}">
        <p14:creationId xmlns:p14="http://schemas.microsoft.com/office/powerpoint/2010/main" val="1151876137"/>
      </p:ext>
    </p:extLst>
  </p:cSld>
  <p:clrMapOvr>
    <a:masterClrMapping/>
  </p:clrMapOvr>
  <p:timing>
    <p:tnLst>
      <p:par>
        <p:cTn id="1" dur="indefinite" restart="never" nodeType="tmRoot"/>
      </p:par>
    </p:tnLst>
  </p:timing>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err="1"/>
              <a:t>Ijara</a:t>
            </a:r>
            <a:endParaRPr lang="fr-FR" dirty="0"/>
          </a:p>
        </p:txBody>
      </p:sp>
      <p:sp>
        <p:nvSpPr>
          <p:cNvPr id="3" name="Espace réservé du contenu 2"/>
          <p:cNvSpPr>
            <a:spLocks noGrp="1"/>
          </p:cNvSpPr>
          <p:nvPr>
            <p:ph idx="1"/>
          </p:nvPr>
        </p:nvSpPr>
        <p:spPr/>
        <p:txBody>
          <a:bodyPr/>
          <a:lstStyle/>
          <a:p>
            <a:pPr marL="0" indent="0" algn="justLow">
              <a:buNone/>
            </a:pPr>
            <a:r>
              <a:rPr lang="fr-FR" dirty="0" smtClean="0"/>
              <a:t>	</a:t>
            </a:r>
            <a:r>
              <a:rPr lang="fr-FR" sz="3600" dirty="0" smtClean="0"/>
              <a:t>Contrat </a:t>
            </a:r>
            <a:r>
              <a:rPr lang="fr-FR" sz="3600" dirty="0"/>
              <a:t>selon lequel une banque participative met, à </a:t>
            </a:r>
            <a:r>
              <a:rPr lang="fr-FR" sz="3600" dirty="0" smtClean="0"/>
              <a:t>titre </a:t>
            </a:r>
            <a:r>
              <a:rPr lang="fr-FR" sz="3600" dirty="0"/>
              <a:t>locatif, un bien meuble ou immeuble déterminé et propriété de cette banque, à la disposition d’un client pour un usage autorisé par la </a:t>
            </a:r>
            <a:r>
              <a:rPr lang="fr-FR" sz="3600" dirty="0" smtClean="0"/>
              <a:t>loi, pour une durée déterminée , et en contrepartie du paiement du prix de location.</a:t>
            </a:r>
            <a:endParaRPr lang="fr-FR" dirty="0" smtClean="0"/>
          </a:p>
          <a:p>
            <a:pPr marL="0" indent="0">
              <a:buNone/>
            </a:pPr>
            <a:endParaRPr lang="fr-FR" dirty="0"/>
          </a:p>
          <a:p>
            <a:pPr marL="0" indent="0">
              <a:buNone/>
            </a:pPr>
            <a:endParaRPr lang="fr-FR" dirty="0"/>
          </a:p>
          <a:p>
            <a:pPr marL="0" indent="0">
              <a:buNone/>
            </a:pPr>
            <a:endParaRPr lang="fr-FR" dirty="0"/>
          </a:p>
        </p:txBody>
      </p:sp>
    </p:spTree>
    <p:extLst>
      <p:ext uri="{BB962C8B-B14F-4D97-AF65-F5344CB8AC3E}">
        <p14:creationId xmlns:p14="http://schemas.microsoft.com/office/powerpoint/2010/main" val="1625529462"/>
      </p:ext>
    </p:extLst>
  </p:cSld>
  <p:clrMapOvr>
    <a:masterClrMapping/>
  </p:clrMapOvr>
  <p:timing>
    <p:tnLst>
      <p:par>
        <p:cTn id="1" dur="indefinite" restart="never" nodeType="tmRoot"/>
      </p:par>
    </p:tnLst>
  </p:timing>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err="1"/>
              <a:t>Ijara</a:t>
            </a:r>
            <a:endParaRPr lang="fr-FR" dirty="0"/>
          </a:p>
        </p:txBody>
      </p:sp>
      <p:sp>
        <p:nvSpPr>
          <p:cNvPr id="3" name="Espace réservé du contenu 2"/>
          <p:cNvSpPr>
            <a:spLocks noGrp="1"/>
          </p:cNvSpPr>
          <p:nvPr>
            <p:ph idx="1"/>
          </p:nvPr>
        </p:nvSpPr>
        <p:spPr/>
        <p:txBody>
          <a:bodyPr>
            <a:normAutofit fontScale="92500" lnSpcReduction="10000"/>
          </a:bodyPr>
          <a:lstStyle/>
          <a:p>
            <a:pPr marL="0" indent="0">
              <a:buNone/>
            </a:pPr>
            <a:r>
              <a:rPr lang="fr-FR" u="sng" dirty="0" smtClean="0"/>
              <a:t>Les règles propres à l’</a:t>
            </a:r>
            <a:r>
              <a:rPr lang="fr-FR" u="sng" dirty="0" err="1" smtClean="0"/>
              <a:t>ijara</a:t>
            </a:r>
            <a:r>
              <a:rPr lang="fr-FR" u="sng" dirty="0" smtClean="0"/>
              <a:t>:</a:t>
            </a:r>
          </a:p>
          <a:p>
            <a:pPr>
              <a:buFontTx/>
              <a:buChar char="-"/>
            </a:pPr>
            <a:r>
              <a:rPr lang="fr-FR" dirty="0" smtClean="0"/>
              <a:t>Le prix peut être fixe ou variable</a:t>
            </a:r>
          </a:p>
          <a:p>
            <a:pPr>
              <a:buFontTx/>
              <a:buChar char="-"/>
            </a:pPr>
            <a:r>
              <a:rPr lang="fr-FR" dirty="0"/>
              <a:t> </a:t>
            </a:r>
            <a:r>
              <a:rPr lang="fr-FR" dirty="0" smtClean="0"/>
              <a:t>s’il est variable, l’indication obligatoire des seuils minimums et maximums du prix de location</a:t>
            </a:r>
          </a:p>
          <a:p>
            <a:pPr>
              <a:buFontTx/>
              <a:buChar char="-"/>
            </a:pPr>
            <a:r>
              <a:rPr lang="fr-FR" dirty="0"/>
              <a:t> </a:t>
            </a:r>
            <a:r>
              <a:rPr lang="fr-FR" dirty="0" smtClean="0"/>
              <a:t>deux formes de l’</a:t>
            </a:r>
            <a:r>
              <a:rPr lang="fr-FR" dirty="0" err="1" smtClean="0"/>
              <a:t>ijara</a:t>
            </a:r>
            <a:r>
              <a:rPr lang="fr-FR" dirty="0" smtClean="0"/>
              <a:t> </a:t>
            </a:r>
          </a:p>
          <a:p>
            <a:r>
              <a:rPr lang="fr-FR" dirty="0" err="1" smtClean="0"/>
              <a:t>tachghiliya</a:t>
            </a:r>
            <a:r>
              <a:rPr lang="fr-FR" dirty="0" smtClean="0"/>
              <a:t>: location </a:t>
            </a:r>
            <a:r>
              <a:rPr lang="fr-FR" dirty="0" err="1" smtClean="0"/>
              <a:t>sipmle</a:t>
            </a:r>
            <a:r>
              <a:rPr lang="fr-FR" dirty="0" smtClean="0"/>
              <a:t> : s’achève à l’expiration de la durée du contrat. </a:t>
            </a:r>
          </a:p>
          <a:p>
            <a:r>
              <a:rPr lang="fr-FR" dirty="0"/>
              <a:t> </a:t>
            </a:r>
            <a:r>
              <a:rPr lang="fr-FR" dirty="0" err="1" smtClean="0"/>
              <a:t>montahya</a:t>
            </a:r>
            <a:r>
              <a:rPr lang="fr-FR" dirty="0" smtClean="0"/>
              <a:t> bi </a:t>
            </a:r>
            <a:r>
              <a:rPr lang="fr-FR" dirty="0" err="1" smtClean="0"/>
              <a:t>tamlik</a:t>
            </a:r>
            <a:r>
              <a:rPr lang="fr-FR" dirty="0" smtClean="0"/>
              <a:t>: ( location avec option d’achat): au terme de la location, la propriété du bien est transférée au client selon les modalités convenues entre les parties. </a:t>
            </a:r>
          </a:p>
          <a:p>
            <a:r>
              <a:rPr lang="fr-FR" dirty="0" smtClean="0"/>
              <a:t>N.B: le contrat de transfert de la propriété doit être distinct de celui d’</a:t>
            </a:r>
            <a:r>
              <a:rPr lang="fr-FR" dirty="0" err="1" smtClean="0"/>
              <a:t>ijara</a:t>
            </a:r>
            <a:r>
              <a:rPr lang="fr-FR" dirty="0" smtClean="0"/>
              <a:t>. </a:t>
            </a:r>
            <a:endParaRPr lang="fr-FR" dirty="0"/>
          </a:p>
        </p:txBody>
      </p:sp>
    </p:spTree>
    <p:extLst>
      <p:ext uri="{BB962C8B-B14F-4D97-AF65-F5344CB8AC3E}">
        <p14:creationId xmlns:p14="http://schemas.microsoft.com/office/powerpoint/2010/main" val="942070380"/>
      </p:ext>
    </p:extLst>
  </p:cSld>
  <p:clrMapOvr>
    <a:masterClrMapping/>
  </p:clrMapOvr>
  <p:timing>
    <p:tnLst>
      <p:par>
        <p:cTn id="1" dur="indefinite" restart="never" nodeType="tmRoot"/>
      </p:par>
    </p:tnLst>
  </p:timing>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err="1"/>
              <a:t>Ijara</a:t>
            </a:r>
            <a:r>
              <a:rPr lang="fr-FR" dirty="0" smtClean="0"/>
              <a:t> </a:t>
            </a:r>
            <a:endParaRPr lang="fr-FR" dirty="0"/>
          </a:p>
        </p:txBody>
      </p:sp>
      <p:sp>
        <p:nvSpPr>
          <p:cNvPr id="3" name="Espace réservé du contenu 2"/>
          <p:cNvSpPr>
            <a:spLocks noGrp="1"/>
          </p:cNvSpPr>
          <p:nvPr>
            <p:ph idx="1"/>
          </p:nvPr>
        </p:nvSpPr>
        <p:spPr/>
        <p:txBody>
          <a:bodyPr/>
          <a:lstStyle/>
          <a:p>
            <a:pPr marL="0" indent="0">
              <a:buNone/>
            </a:pPr>
            <a:r>
              <a:rPr lang="fr-FR" u="sng" dirty="0" smtClean="0"/>
              <a:t>Les règles communes avec mourabaha:</a:t>
            </a:r>
          </a:p>
          <a:p>
            <a:pPr>
              <a:buFontTx/>
              <a:buChar char="-"/>
            </a:pPr>
            <a:r>
              <a:rPr lang="fr-FR" dirty="0" smtClean="0"/>
              <a:t>l’</a:t>
            </a:r>
            <a:r>
              <a:rPr lang="fr-FR" dirty="0" err="1" smtClean="0"/>
              <a:t>ijara</a:t>
            </a:r>
            <a:r>
              <a:rPr lang="fr-FR" dirty="0" smtClean="0"/>
              <a:t> suite à la demande du donneur d’ordre :</a:t>
            </a:r>
          </a:p>
          <a:p>
            <a:r>
              <a:rPr lang="fr-FR" dirty="0" smtClean="0"/>
              <a:t>Promesse unilatérale</a:t>
            </a:r>
          </a:p>
          <a:p>
            <a:r>
              <a:rPr lang="fr-FR" dirty="0" smtClean="0"/>
              <a:t>Possibilité d’application de </a:t>
            </a:r>
            <a:r>
              <a:rPr lang="fr-FR" dirty="0" err="1" smtClean="0"/>
              <a:t>hamish</a:t>
            </a:r>
            <a:r>
              <a:rPr lang="fr-FR" dirty="0" smtClean="0"/>
              <a:t> al </a:t>
            </a:r>
            <a:r>
              <a:rPr lang="fr-FR" dirty="0" err="1" smtClean="0"/>
              <a:t>jiddya</a:t>
            </a:r>
            <a:endParaRPr lang="fr-FR" dirty="0" smtClean="0"/>
          </a:p>
          <a:p>
            <a:r>
              <a:rPr lang="fr-FR" dirty="0"/>
              <a:t> </a:t>
            </a:r>
            <a:r>
              <a:rPr lang="fr-FR" dirty="0" smtClean="0"/>
              <a:t>obligation de rédiger trois actes distincts</a:t>
            </a:r>
          </a:p>
          <a:p>
            <a:r>
              <a:rPr lang="fr-FR" dirty="0" smtClean="0"/>
              <a:t>Concernant le défaut de paiement par le client et la renonciation de la part de l’établissement </a:t>
            </a:r>
            <a:endParaRPr lang="fr-FR" dirty="0"/>
          </a:p>
        </p:txBody>
      </p:sp>
    </p:spTree>
    <p:extLst>
      <p:ext uri="{BB962C8B-B14F-4D97-AF65-F5344CB8AC3E}">
        <p14:creationId xmlns:p14="http://schemas.microsoft.com/office/powerpoint/2010/main" val="1323815082"/>
      </p:ext>
    </p:extLst>
  </p:cSld>
  <p:clrMapOvr>
    <a:masterClrMapping/>
  </p:clrMapOvr>
  <p:timing>
    <p:tnLst>
      <p:par>
        <p:cTn id="1" dur="indefinite" restart="never" nodeType="tmRoot"/>
      </p:par>
    </p:tnLst>
  </p:timing>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err="1" smtClean="0"/>
              <a:t>moucharaka</a:t>
            </a:r>
            <a:endParaRPr lang="fr-FR" dirty="0"/>
          </a:p>
        </p:txBody>
      </p:sp>
      <p:sp>
        <p:nvSpPr>
          <p:cNvPr id="3" name="Espace réservé du contenu 2"/>
          <p:cNvSpPr>
            <a:spLocks noGrp="1"/>
          </p:cNvSpPr>
          <p:nvPr>
            <p:ph idx="1"/>
          </p:nvPr>
        </p:nvSpPr>
        <p:spPr/>
        <p:txBody>
          <a:bodyPr>
            <a:normAutofit fontScale="92500"/>
          </a:bodyPr>
          <a:lstStyle/>
          <a:p>
            <a:pPr marL="0" indent="0">
              <a:buNone/>
            </a:pPr>
            <a:r>
              <a:rPr lang="fr-FR" dirty="0" smtClean="0"/>
              <a:t>Contrat par lequel une banque participative, participe à un projet en vue de réaliser un profit.</a:t>
            </a:r>
          </a:p>
          <a:p>
            <a:pPr>
              <a:buFontTx/>
              <a:buChar char="-"/>
            </a:pPr>
            <a:r>
              <a:rPr lang="fr-FR" dirty="0" smtClean="0"/>
              <a:t>Les pertes sont supportées à concurrence des participations des parties</a:t>
            </a:r>
          </a:p>
          <a:p>
            <a:pPr>
              <a:buFontTx/>
              <a:buChar char="-"/>
            </a:pPr>
            <a:r>
              <a:rPr lang="fr-FR" dirty="0"/>
              <a:t> </a:t>
            </a:r>
            <a:r>
              <a:rPr lang="fr-FR" dirty="0" smtClean="0"/>
              <a:t>les profits sont partagés selon un pourcentage du bénéfice convenu et non sous forme d’un montant prédéterminé ou un pourcentage du capital.</a:t>
            </a:r>
          </a:p>
          <a:p>
            <a:pPr>
              <a:buFontTx/>
              <a:buChar char="-"/>
            </a:pPr>
            <a:r>
              <a:rPr lang="fr-FR" dirty="0"/>
              <a:t> </a:t>
            </a:r>
            <a:r>
              <a:rPr lang="fr-FR" dirty="0" smtClean="0"/>
              <a:t>formes :</a:t>
            </a:r>
          </a:p>
          <a:p>
            <a:r>
              <a:rPr lang="fr-FR" dirty="0" err="1" smtClean="0"/>
              <a:t>tabita</a:t>
            </a:r>
            <a:r>
              <a:rPr lang="fr-FR" dirty="0" smtClean="0"/>
              <a:t>: les parties demeurent associés jusqu’à l’expiration du contrat les liant</a:t>
            </a:r>
          </a:p>
          <a:p>
            <a:r>
              <a:rPr lang="fr-FR" dirty="0"/>
              <a:t> </a:t>
            </a:r>
            <a:r>
              <a:rPr lang="fr-FR" dirty="0" err="1" smtClean="0"/>
              <a:t>moutanakissa</a:t>
            </a:r>
            <a:r>
              <a:rPr lang="fr-FR" dirty="0" smtClean="0"/>
              <a:t>: la banque se retire progressivement conformément aux stipulations contractuelles </a:t>
            </a:r>
            <a:endParaRPr lang="fr-FR" dirty="0"/>
          </a:p>
        </p:txBody>
      </p:sp>
    </p:spTree>
    <p:extLst>
      <p:ext uri="{BB962C8B-B14F-4D97-AF65-F5344CB8AC3E}">
        <p14:creationId xmlns:p14="http://schemas.microsoft.com/office/powerpoint/2010/main" val="1189499088"/>
      </p:ext>
    </p:extLst>
  </p:cSld>
  <p:clrMapOvr>
    <a:masterClrMapping/>
  </p:clrMapOvr>
  <p:timing>
    <p:tnLst>
      <p:par>
        <p:cTn id="1" dur="indefinite" restart="never" nodeType="tmRoot"/>
      </p:par>
    </p:tnLst>
  </p:timing>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err="1"/>
              <a:t>M</a:t>
            </a:r>
            <a:r>
              <a:rPr lang="fr-FR" dirty="0" err="1" smtClean="0"/>
              <a:t>odaraba</a:t>
            </a:r>
            <a:endParaRPr lang="fr-FR" dirty="0"/>
          </a:p>
        </p:txBody>
      </p:sp>
      <p:sp>
        <p:nvSpPr>
          <p:cNvPr id="3" name="Espace réservé du contenu 2"/>
          <p:cNvSpPr>
            <a:spLocks noGrp="1"/>
          </p:cNvSpPr>
          <p:nvPr>
            <p:ph idx="1"/>
          </p:nvPr>
        </p:nvSpPr>
        <p:spPr/>
        <p:txBody>
          <a:bodyPr>
            <a:normAutofit fontScale="85000" lnSpcReduction="10000"/>
          </a:bodyPr>
          <a:lstStyle/>
          <a:p>
            <a:pPr marL="0" indent="0">
              <a:buNone/>
            </a:pPr>
            <a:r>
              <a:rPr lang="fr-FR" dirty="0" smtClean="0"/>
              <a:t>Contrat mettant en relation une ou plusieurs  banques participatives (Rab al Mal) qui fournissent  le capital en numéraire ou/et en nature  et un ou plusieurs entrepreneur (</a:t>
            </a:r>
            <a:r>
              <a:rPr lang="fr-FR" dirty="0" err="1" smtClean="0"/>
              <a:t>modarib</a:t>
            </a:r>
            <a:r>
              <a:rPr lang="fr-FR" dirty="0" smtClean="0"/>
              <a:t>) qui fournissent leur travail en vue de réaliser un projet.</a:t>
            </a:r>
          </a:p>
          <a:p>
            <a:pPr>
              <a:buFontTx/>
              <a:buChar char="-"/>
            </a:pPr>
            <a:r>
              <a:rPr lang="fr-FR" dirty="0" smtClean="0"/>
              <a:t>La responsabilité de la gestion du projet incombe entièrement aux entrepreneurs</a:t>
            </a:r>
          </a:p>
          <a:p>
            <a:pPr>
              <a:buFontTx/>
              <a:buChar char="-"/>
            </a:pPr>
            <a:r>
              <a:rPr lang="fr-FR" dirty="0" smtClean="0"/>
              <a:t>Les bénéfices réalisés sont partagés selon répartition convenue entre  les parties</a:t>
            </a:r>
          </a:p>
          <a:p>
            <a:pPr>
              <a:buFontTx/>
              <a:buChar char="-"/>
            </a:pPr>
            <a:r>
              <a:rPr lang="fr-FR" dirty="0" smtClean="0"/>
              <a:t>Les pertes sont assumées exclusivement par rab al mal </a:t>
            </a:r>
            <a:r>
              <a:rPr lang="fr-FR" u="sng" dirty="0" smtClean="0"/>
              <a:t>sauf en cas de fraude commise par le </a:t>
            </a:r>
            <a:r>
              <a:rPr lang="fr-FR" u="sng" dirty="0" err="1" smtClean="0"/>
              <a:t>modarib</a:t>
            </a:r>
            <a:endParaRPr lang="fr-FR" u="sng" dirty="0" smtClean="0"/>
          </a:p>
          <a:p>
            <a:pPr>
              <a:buFontTx/>
              <a:buChar char="-"/>
            </a:pPr>
            <a:r>
              <a:rPr lang="fr-FR" dirty="0" smtClean="0"/>
              <a:t>Formes de moudaraba: </a:t>
            </a:r>
          </a:p>
          <a:p>
            <a:pPr>
              <a:buFontTx/>
              <a:buChar char="-"/>
            </a:pPr>
            <a:r>
              <a:rPr lang="fr-FR" dirty="0" err="1" smtClean="0"/>
              <a:t>Mokayada</a:t>
            </a:r>
            <a:r>
              <a:rPr lang="fr-FR" dirty="0" smtClean="0"/>
              <a:t>: l’objet du </a:t>
            </a:r>
            <a:r>
              <a:rPr lang="fr-FR" dirty="0" err="1" smtClean="0"/>
              <a:t>modaraba</a:t>
            </a:r>
            <a:r>
              <a:rPr lang="fr-FR" dirty="0" smtClean="0"/>
              <a:t> est fixé par les parties</a:t>
            </a:r>
          </a:p>
          <a:p>
            <a:pPr>
              <a:buFontTx/>
              <a:buChar char="-"/>
            </a:pPr>
            <a:r>
              <a:rPr lang="fr-FR" dirty="0"/>
              <a:t> </a:t>
            </a:r>
            <a:r>
              <a:rPr lang="fr-FR" dirty="0" err="1" smtClean="0"/>
              <a:t>ghayr</a:t>
            </a:r>
            <a:r>
              <a:rPr lang="fr-FR" dirty="0" smtClean="0"/>
              <a:t> </a:t>
            </a:r>
            <a:r>
              <a:rPr lang="fr-FR" dirty="0" err="1" smtClean="0"/>
              <a:t>mokayadda</a:t>
            </a:r>
            <a:r>
              <a:rPr lang="fr-FR" dirty="0" smtClean="0"/>
              <a:t>: sans restrictions: l’entrepreneur peut investir le capital sans limites</a:t>
            </a:r>
            <a:endParaRPr lang="fr-FR" dirty="0"/>
          </a:p>
        </p:txBody>
      </p:sp>
    </p:spTree>
    <p:extLst>
      <p:ext uri="{BB962C8B-B14F-4D97-AF65-F5344CB8AC3E}">
        <p14:creationId xmlns:p14="http://schemas.microsoft.com/office/powerpoint/2010/main" val="2635260050"/>
      </p:ext>
    </p:extLst>
  </p:cSld>
  <p:clrMapOvr>
    <a:masterClrMapping/>
  </p:clrMapOvr>
  <p:timing>
    <p:tnLst>
      <p:par>
        <p:cTn id="1" dur="indefinite" restart="never" nodeType="tmRoot"/>
      </p:par>
    </p:tnLst>
  </p:timing>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S</a:t>
            </a:r>
            <a:r>
              <a:rPr lang="fr-FR" dirty="0" smtClean="0"/>
              <a:t>alam</a:t>
            </a:r>
            <a:endParaRPr lang="fr-FR" dirty="0"/>
          </a:p>
        </p:txBody>
      </p:sp>
      <p:sp>
        <p:nvSpPr>
          <p:cNvPr id="3" name="Espace réservé du contenu 2"/>
          <p:cNvSpPr>
            <a:spLocks noGrp="1"/>
          </p:cNvSpPr>
          <p:nvPr>
            <p:ph idx="1"/>
          </p:nvPr>
        </p:nvSpPr>
        <p:spPr/>
        <p:txBody>
          <a:bodyPr>
            <a:normAutofit lnSpcReduction="10000"/>
          </a:bodyPr>
          <a:lstStyle/>
          <a:p>
            <a:pPr marL="0" indent="0" algn="justLow">
              <a:buNone/>
            </a:pPr>
            <a:r>
              <a:rPr lang="en-US" sz="3600" dirty="0" smtClean="0"/>
              <a:t>“</a:t>
            </a:r>
            <a:r>
              <a:rPr lang="en-US" sz="3600" dirty="0" err="1" smtClean="0"/>
              <a:t>contrat</a:t>
            </a:r>
            <a:r>
              <a:rPr lang="en-US" sz="3600" dirty="0" smtClean="0"/>
              <a:t> </a:t>
            </a:r>
            <a:r>
              <a:rPr lang="en-US" sz="3600" dirty="0" err="1"/>
              <a:t>en</a:t>
            </a:r>
            <a:r>
              <a:rPr lang="en-US" sz="3600" dirty="0"/>
              <a:t> </a:t>
            </a:r>
            <a:r>
              <a:rPr lang="en-US" sz="3600" dirty="0" err="1"/>
              <a:t>vertu</a:t>
            </a:r>
            <a:r>
              <a:rPr lang="en-US" sz="3600" dirty="0"/>
              <a:t> </a:t>
            </a:r>
            <a:r>
              <a:rPr lang="en-US" sz="3600" dirty="0" err="1"/>
              <a:t>duquel</a:t>
            </a:r>
            <a:r>
              <a:rPr lang="en-US" sz="3600" dirty="0"/>
              <a:t> </a:t>
            </a:r>
            <a:r>
              <a:rPr lang="en-US" sz="3600" dirty="0" err="1"/>
              <a:t>l’une</a:t>
            </a:r>
            <a:r>
              <a:rPr lang="en-US" sz="3600" dirty="0"/>
              <a:t> des </a:t>
            </a:r>
            <a:r>
              <a:rPr lang="en-US" sz="3600" dirty="0" err="1"/>
              <a:t>deux</a:t>
            </a:r>
            <a:r>
              <a:rPr lang="en-US" sz="3600" dirty="0"/>
              <a:t> parties, </a:t>
            </a:r>
            <a:r>
              <a:rPr lang="en-US" sz="3600" dirty="0" err="1"/>
              <a:t>banque</a:t>
            </a:r>
            <a:r>
              <a:rPr lang="en-US" sz="3600" dirty="0"/>
              <a:t> participative </a:t>
            </a:r>
            <a:r>
              <a:rPr lang="en-US" sz="3600" dirty="0" err="1"/>
              <a:t>ou</a:t>
            </a:r>
            <a:r>
              <a:rPr lang="en-US" sz="3600" dirty="0"/>
              <a:t> client, verse </a:t>
            </a:r>
            <a:r>
              <a:rPr lang="en-US" sz="3600" dirty="0" err="1"/>
              <a:t>d'avance</a:t>
            </a:r>
            <a:r>
              <a:rPr lang="en-US" sz="3600" dirty="0"/>
              <a:t> le prix </a:t>
            </a:r>
            <a:r>
              <a:rPr lang="en-US" sz="3600" dirty="0" err="1"/>
              <a:t>intégral</a:t>
            </a:r>
            <a:r>
              <a:rPr lang="en-US" sz="3600" dirty="0"/>
              <a:t> </a:t>
            </a:r>
            <a:r>
              <a:rPr lang="en-US" sz="3600" dirty="0" err="1"/>
              <a:t>d’une</a:t>
            </a:r>
            <a:r>
              <a:rPr lang="en-US" sz="3600" dirty="0"/>
              <a:t> </a:t>
            </a:r>
            <a:r>
              <a:rPr lang="en-US" sz="3600" dirty="0" err="1"/>
              <a:t>marchandise</a:t>
            </a:r>
            <a:r>
              <a:rPr lang="en-US" sz="3600" dirty="0"/>
              <a:t> </a:t>
            </a:r>
            <a:r>
              <a:rPr lang="en-US" sz="3600" dirty="0" err="1"/>
              <a:t>dont</a:t>
            </a:r>
            <a:r>
              <a:rPr lang="en-US" sz="3600" dirty="0"/>
              <a:t> les </a:t>
            </a:r>
            <a:r>
              <a:rPr lang="en-US" sz="3600" dirty="0" err="1"/>
              <a:t>caractéristiques</a:t>
            </a:r>
            <a:r>
              <a:rPr lang="en-US" sz="3600" dirty="0"/>
              <a:t> </a:t>
            </a:r>
            <a:r>
              <a:rPr lang="en-US" sz="3600" dirty="0" err="1"/>
              <a:t>sont</a:t>
            </a:r>
            <a:r>
              <a:rPr lang="en-US" sz="3600" dirty="0"/>
              <a:t> </a:t>
            </a:r>
            <a:r>
              <a:rPr lang="en-US" sz="3600" dirty="0" err="1"/>
              <a:t>définies</a:t>
            </a:r>
            <a:r>
              <a:rPr lang="en-US" sz="3600" dirty="0"/>
              <a:t> au contrat, à </a:t>
            </a:r>
            <a:r>
              <a:rPr lang="en-US" sz="3600" dirty="0" err="1"/>
              <a:t>l’autre</a:t>
            </a:r>
            <a:r>
              <a:rPr lang="en-US" sz="3600" dirty="0"/>
              <a:t> </a:t>
            </a:r>
            <a:r>
              <a:rPr lang="en-US" sz="3600" dirty="0" err="1"/>
              <a:t>partie</a:t>
            </a:r>
            <a:r>
              <a:rPr lang="en-US" sz="3600" dirty="0"/>
              <a:t> qui </a:t>
            </a:r>
            <a:r>
              <a:rPr lang="en-US" sz="3600" dirty="0" err="1"/>
              <a:t>s'engage</a:t>
            </a:r>
            <a:r>
              <a:rPr lang="en-US" sz="3600" dirty="0"/>
              <a:t> à </a:t>
            </a:r>
            <a:r>
              <a:rPr lang="en-US" sz="3600" dirty="0" err="1"/>
              <a:t>livrer</a:t>
            </a:r>
            <a:r>
              <a:rPr lang="en-US" sz="3600" dirty="0"/>
              <a:t> </a:t>
            </a:r>
            <a:r>
              <a:rPr lang="en-US" sz="3600" dirty="0" err="1"/>
              <a:t>une</a:t>
            </a:r>
            <a:r>
              <a:rPr lang="en-US" sz="3600" dirty="0"/>
              <a:t> </a:t>
            </a:r>
            <a:r>
              <a:rPr lang="en-US" sz="3600" dirty="0" err="1"/>
              <a:t>quantité</a:t>
            </a:r>
            <a:r>
              <a:rPr lang="en-US" sz="3600" dirty="0"/>
              <a:t> </a:t>
            </a:r>
            <a:r>
              <a:rPr lang="en-US" sz="3600" dirty="0" err="1"/>
              <a:t>déterminée</a:t>
            </a:r>
            <a:r>
              <a:rPr lang="en-US" sz="3600" dirty="0"/>
              <a:t> de </a:t>
            </a:r>
            <a:r>
              <a:rPr lang="en-US" sz="3600" dirty="0" err="1"/>
              <a:t>ladite</a:t>
            </a:r>
            <a:r>
              <a:rPr lang="en-US" sz="3600" dirty="0"/>
              <a:t> </a:t>
            </a:r>
            <a:r>
              <a:rPr lang="en-US" sz="3600" dirty="0" err="1"/>
              <a:t>marchandise</a:t>
            </a:r>
            <a:r>
              <a:rPr lang="en-US" sz="3600" dirty="0"/>
              <a:t> </a:t>
            </a:r>
            <a:r>
              <a:rPr lang="en-US" sz="3600" dirty="0" err="1"/>
              <a:t>dans</a:t>
            </a:r>
            <a:r>
              <a:rPr lang="en-US" sz="3600" dirty="0"/>
              <a:t> un </a:t>
            </a:r>
            <a:r>
              <a:rPr lang="en-US" sz="3600" dirty="0" err="1"/>
              <a:t>délai</a:t>
            </a:r>
            <a:r>
              <a:rPr lang="en-US" sz="3600" dirty="0"/>
              <a:t> </a:t>
            </a:r>
            <a:r>
              <a:rPr lang="en-US" sz="3600" dirty="0" err="1" smtClean="0"/>
              <a:t>convenu</a:t>
            </a:r>
            <a:r>
              <a:rPr lang="en-US" sz="3600" dirty="0" smtClean="0"/>
              <a:t>”.</a:t>
            </a:r>
          </a:p>
          <a:p>
            <a:pPr marL="0" indent="0" algn="justLow">
              <a:buNone/>
            </a:pPr>
            <a:r>
              <a:rPr lang="fr-FR" sz="3600" dirty="0"/>
              <a:t>En principe, la vente « SALAM » concerne la vente d'un bien qui ne sera livré que plus tard même si son prix est réglé immédiatement sous peine de nullité</a:t>
            </a:r>
            <a:endParaRPr lang="en-US" sz="3600" dirty="0" smtClean="0"/>
          </a:p>
          <a:p>
            <a:pPr marL="0" indent="0">
              <a:buNone/>
            </a:pPr>
            <a:endParaRPr lang="fr-FR" dirty="0"/>
          </a:p>
        </p:txBody>
      </p:sp>
    </p:spTree>
    <p:extLst>
      <p:ext uri="{BB962C8B-B14F-4D97-AF65-F5344CB8AC3E}">
        <p14:creationId xmlns:p14="http://schemas.microsoft.com/office/powerpoint/2010/main" val="2084830573"/>
      </p:ext>
    </p:extLst>
  </p:cSld>
  <p:clrMapOvr>
    <a:masterClrMapping/>
  </p:clrMapOvr>
  <p:timing>
    <p:tnLst>
      <p:par>
        <p:cTn id="1" dur="indefinite" restart="never" nodeType="tmRoot"/>
      </p:par>
    </p:tnLst>
  </p:timing>
</p:sld>
</file>

<file path=ppt/slides/slide1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Salam</a:t>
            </a:r>
          </a:p>
        </p:txBody>
      </p:sp>
      <p:sp>
        <p:nvSpPr>
          <p:cNvPr id="3" name="Espace réservé du contenu 2"/>
          <p:cNvSpPr>
            <a:spLocks noGrp="1"/>
          </p:cNvSpPr>
          <p:nvPr>
            <p:ph idx="1"/>
          </p:nvPr>
        </p:nvSpPr>
        <p:spPr/>
        <p:txBody>
          <a:bodyPr>
            <a:noAutofit/>
          </a:bodyPr>
          <a:lstStyle/>
          <a:p>
            <a:pPr marL="0" indent="0" algn="justLow">
              <a:buNone/>
            </a:pPr>
            <a:r>
              <a:rPr lang="fr-FR" sz="2000" dirty="0"/>
              <a:t>Conditions </a:t>
            </a:r>
            <a:r>
              <a:rPr lang="fr-FR" sz="2000" dirty="0" smtClean="0"/>
              <a:t>requises pour la validité du </a:t>
            </a:r>
            <a:r>
              <a:rPr lang="fr-FR" sz="2000" dirty="0"/>
              <a:t>contrat </a:t>
            </a:r>
            <a:r>
              <a:rPr lang="fr-FR" sz="2000" dirty="0" smtClean="0"/>
              <a:t> Salam :</a:t>
            </a:r>
            <a:endParaRPr lang="fr-FR" sz="2000" dirty="0"/>
          </a:p>
          <a:p>
            <a:pPr marL="0" indent="0" algn="justLow">
              <a:buNone/>
            </a:pPr>
            <a:r>
              <a:rPr lang="fr-FR" sz="2000" dirty="0"/>
              <a:t>· L'objet doit être licite, réel et non monétaire. Toutes les monnaies, y compris l'or et l'argent, sont exclues. L'objet doit présenter des caractéristiques suffisantes pour qu'il soit suffisamment identifiable</a:t>
            </a:r>
            <a:r>
              <a:rPr lang="fr-FR" sz="2000" dirty="0" smtClean="0"/>
              <a:t>.</a:t>
            </a:r>
            <a:endParaRPr lang="fr-FR" sz="2000" dirty="0"/>
          </a:p>
          <a:p>
            <a:pPr marL="0" indent="0" algn="justLow">
              <a:buNone/>
            </a:pPr>
            <a:r>
              <a:rPr lang="fr-FR" sz="2000" dirty="0"/>
              <a:t>· La vente Salam doit préciser les éléments suivant : prix, quantité, lieu, délai et cadence de livraison</a:t>
            </a:r>
            <a:r>
              <a:rPr lang="fr-FR" sz="2000" dirty="0" smtClean="0"/>
              <a:t>.</a:t>
            </a:r>
            <a:endParaRPr lang="fr-FR" sz="2000" dirty="0"/>
          </a:p>
          <a:p>
            <a:pPr marL="0" indent="0" algn="justLow">
              <a:buNone/>
            </a:pPr>
            <a:r>
              <a:rPr lang="fr-FR" sz="2000" dirty="0"/>
              <a:t>· La vente n'exclue pas la possibilité de mandater le vendeur de livrer à un tiers et ce pour le compte de l'acheteur qui a conclu le contrat initial</a:t>
            </a:r>
            <a:r>
              <a:rPr lang="fr-FR" sz="2000" dirty="0" smtClean="0"/>
              <a:t>.</a:t>
            </a:r>
            <a:endParaRPr lang="fr-FR" sz="2000" dirty="0"/>
          </a:p>
          <a:p>
            <a:pPr marL="0" indent="0" algn="justLow">
              <a:buNone/>
            </a:pPr>
            <a:r>
              <a:rPr lang="fr-FR" sz="2000" dirty="0"/>
              <a:t>· L'acheteur peut conclure un autre contrat Salam portant sur le même produit avant la date de livraison prévue par le contrat Salam initial</a:t>
            </a:r>
            <a:r>
              <a:rPr lang="fr-FR" sz="2000" dirty="0" smtClean="0"/>
              <a:t>.</a:t>
            </a:r>
            <a:endParaRPr lang="fr-FR" sz="2000" dirty="0"/>
          </a:p>
          <a:p>
            <a:pPr marL="0" indent="0" algn="justLow">
              <a:buNone/>
            </a:pPr>
            <a:r>
              <a:rPr lang="fr-FR" sz="2000" dirty="0"/>
              <a:t>Le contrat Salam se présente comme un moyen idéal de financement de certains types d'activités économiques telle que l'Agriculture, l'Artisanat, l'Import-export, les coopératives de jeunes, la P.M.I. - P.M.E. en plus du secteur de </a:t>
            </a:r>
            <a:r>
              <a:rPr lang="fr-FR" sz="2000" dirty="0" smtClean="0"/>
              <a:t>distribution.</a:t>
            </a:r>
            <a:endParaRPr lang="fr-FR" sz="2000" dirty="0"/>
          </a:p>
        </p:txBody>
      </p:sp>
    </p:spTree>
    <p:extLst>
      <p:ext uri="{BB962C8B-B14F-4D97-AF65-F5344CB8AC3E}">
        <p14:creationId xmlns:p14="http://schemas.microsoft.com/office/powerpoint/2010/main" val="130991424"/>
      </p:ext>
    </p:extLst>
  </p:cSld>
  <p:clrMapOvr>
    <a:masterClrMapping/>
  </p:clrMapOvr>
  <p:timing>
    <p:tnLst>
      <p:par>
        <p:cTn id="1" dur="indefinite" restart="never" nodeType="tmRoot"/>
      </p:par>
    </p:tnLst>
  </p:timing>
</p:sld>
</file>

<file path=ppt/slides/slide1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en-US" dirty="0" err="1"/>
              <a:t>Istisna’a</a:t>
            </a:r>
            <a:r>
              <a:rPr lang="fr-FR" dirty="0"/>
              <a:t/>
            </a:r>
            <a:br>
              <a:rPr lang="fr-FR" dirty="0"/>
            </a:br>
            <a:endParaRPr lang="fr-FR" dirty="0"/>
          </a:p>
        </p:txBody>
      </p:sp>
      <p:sp>
        <p:nvSpPr>
          <p:cNvPr id="3" name="Espace réservé du contenu 2"/>
          <p:cNvSpPr>
            <a:spLocks noGrp="1"/>
          </p:cNvSpPr>
          <p:nvPr>
            <p:ph idx="1"/>
          </p:nvPr>
        </p:nvSpPr>
        <p:spPr/>
        <p:txBody>
          <a:bodyPr/>
          <a:lstStyle/>
          <a:p>
            <a:pPr marL="0" indent="0">
              <a:buNone/>
            </a:pPr>
            <a:r>
              <a:rPr lang="en-US" dirty="0" smtClean="0"/>
              <a:t>	</a:t>
            </a:r>
            <a:r>
              <a:rPr lang="en-US" u="sng" dirty="0" err="1" smtClean="0"/>
              <a:t>Définition</a:t>
            </a:r>
            <a:r>
              <a:rPr lang="en-US" u="sng" dirty="0" smtClean="0"/>
              <a:t>:</a:t>
            </a:r>
          </a:p>
          <a:p>
            <a:pPr marL="0" indent="0" algn="justLow">
              <a:buNone/>
            </a:pPr>
            <a:r>
              <a:rPr lang="en-US" sz="3200" dirty="0" smtClean="0"/>
              <a:t>Tout </a:t>
            </a:r>
            <a:r>
              <a:rPr lang="en-US" sz="3200" dirty="0"/>
              <a:t>contrat </a:t>
            </a:r>
            <a:r>
              <a:rPr lang="en-US" sz="3200" dirty="0" err="1"/>
              <a:t>d'acquisition</a:t>
            </a:r>
            <a:r>
              <a:rPr lang="en-US" sz="3200" dirty="0"/>
              <a:t> de choses </a:t>
            </a:r>
            <a:r>
              <a:rPr lang="en-US" sz="3200" dirty="0" err="1"/>
              <a:t>nécessitant</a:t>
            </a:r>
            <a:r>
              <a:rPr lang="en-US" sz="3200" dirty="0"/>
              <a:t> </a:t>
            </a:r>
            <a:r>
              <a:rPr lang="en-US" sz="3200" dirty="0" err="1"/>
              <a:t>une</a:t>
            </a:r>
            <a:r>
              <a:rPr lang="en-US" sz="3200" dirty="0"/>
              <a:t> fabrication </a:t>
            </a:r>
            <a:r>
              <a:rPr lang="en-US" sz="3200" dirty="0" err="1"/>
              <a:t>ou</a:t>
            </a:r>
            <a:r>
              <a:rPr lang="en-US" sz="3200" dirty="0"/>
              <a:t> </a:t>
            </a:r>
            <a:r>
              <a:rPr lang="en-US" sz="3200" dirty="0" err="1"/>
              <a:t>une</a:t>
            </a:r>
            <a:r>
              <a:rPr lang="en-US" sz="3200" dirty="0"/>
              <a:t> transformation </a:t>
            </a:r>
            <a:r>
              <a:rPr lang="en-US" sz="3200" dirty="0" err="1"/>
              <a:t>en</a:t>
            </a:r>
            <a:r>
              <a:rPr lang="en-US" sz="3200" dirty="0"/>
              <a:t> </a:t>
            </a:r>
            <a:r>
              <a:rPr lang="en-US" sz="3200" dirty="0" err="1"/>
              <a:t>vertu</a:t>
            </a:r>
            <a:r>
              <a:rPr lang="en-US" sz="3200" dirty="0"/>
              <a:t> </a:t>
            </a:r>
            <a:r>
              <a:rPr lang="en-US" sz="3200" dirty="0" err="1"/>
              <a:t>duquel</a:t>
            </a:r>
            <a:r>
              <a:rPr lang="en-US" sz="3200" dirty="0"/>
              <a:t> </a:t>
            </a:r>
            <a:r>
              <a:rPr lang="en-US" sz="3200" dirty="0" err="1"/>
              <a:t>l’une</a:t>
            </a:r>
            <a:r>
              <a:rPr lang="en-US" sz="3200" dirty="0"/>
              <a:t> des </a:t>
            </a:r>
            <a:r>
              <a:rPr lang="en-US" sz="3200" dirty="0" err="1"/>
              <a:t>deux</a:t>
            </a:r>
            <a:r>
              <a:rPr lang="en-US" sz="3200" dirty="0"/>
              <a:t> parties, </a:t>
            </a:r>
            <a:r>
              <a:rPr lang="en-US" sz="3200" dirty="0" err="1"/>
              <a:t>banque</a:t>
            </a:r>
            <a:r>
              <a:rPr lang="en-US" sz="3200" dirty="0"/>
              <a:t> participative </a:t>
            </a:r>
            <a:r>
              <a:rPr lang="en-US" sz="3200" dirty="0" err="1"/>
              <a:t>ou</a:t>
            </a:r>
            <a:r>
              <a:rPr lang="en-US" sz="3200" dirty="0"/>
              <a:t> client, </a:t>
            </a:r>
            <a:r>
              <a:rPr lang="en-US" sz="3200" dirty="0" err="1"/>
              <a:t>s'engage</a:t>
            </a:r>
            <a:r>
              <a:rPr lang="en-US" sz="3200" dirty="0"/>
              <a:t> à </a:t>
            </a:r>
            <a:r>
              <a:rPr lang="en-US" sz="3200" dirty="0" err="1"/>
              <a:t>livrer</a:t>
            </a:r>
            <a:r>
              <a:rPr lang="en-US" sz="3200" dirty="0"/>
              <a:t> la chose, avec des </a:t>
            </a:r>
            <a:r>
              <a:rPr lang="en-US" sz="3200" dirty="0" err="1"/>
              <a:t>caractéristiques</a:t>
            </a:r>
            <a:r>
              <a:rPr lang="en-US" sz="3200" dirty="0"/>
              <a:t> </a:t>
            </a:r>
            <a:r>
              <a:rPr lang="en-US" sz="3200" dirty="0" err="1"/>
              <a:t>définies</a:t>
            </a:r>
            <a:r>
              <a:rPr lang="en-US" sz="3200" dirty="0"/>
              <a:t> et </a:t>
            </a:r>
            <a:r>
              <a:rPr lang="en-US" sz="3200" dirty="0" err="1"/>
              <a:t>convenues</a:t>
            </a:r>
            <a:r>
              <a:rPr lang="en-US" sz="3200" dirty="0"/>
              <a:t>, </a:t>
            </a:r>
            <a:r>
              <a:rPr lang="en-US" sz="3200" dirty="0" err="1"/>
              <a:t>fabriquée</a:t>
            </a:r>
            <a:r>
              <a:rPr lang="en-US" sz="3200" dirty="0"/>
              <a:t> </a:t>
            </a:r>
            <a:r>
              <a:rPr lang="en-US" sz="3200" dirty="0" err="1"/>
              <a:t>ou</a:t>
            </a:r>
            <a:r>
              <a:rPr lang="en-US" sz="3200" dirty="0"/>
              <a:t> </a:t>
            </a:r>
            <a:r>
              <a:rPr lang="en-US" sz="3200" dirty="0" err="1"/>
              <a:t>transformée</a:t>
            </a:r>
            <a:r>
              <a:rPr lang="en-US" sz="3200" dirty="0"/>
              <a:t>, à </a:t>
            </a:r>
            <a:r>
              <a:rPr lang="en-US" sz="3200" dirty="0" err="1"/>
              <a:t>partir</a:t>
            </a:r>
            <a:r>
              <a:rPr lang="en-US" sz="3200" dirty="0"/>
              <a:t> des </a:t>
            </a:r>
            <a:r>
              <a:rPr lang="en-US" sz="3200" dirty="0" err="1"/>
              <a:t>matières</a:t>
            </a:r>
            <a:r>
              <a:rPr lang="en-US" sz="3200" dirty="0"/>
              <a:t> </a:t>
            </a:r>
            <a:r>
              <a:rPr lang="en-US" sz="3200" dirty="0" err="1"/>
              <a:t>dont</a:t>
            </a:r>
            <a:r>
              <a:rPr lang="en-US" sz="3200" dirty="0"/>
              <a:t> </a:t>
            </a:r>
            <a:r>
              <a:rPr lang="en-US" sz="3200" dirty="0" err="1"/>
              <a:t>il</a:t>
            </a:r>
            <a:r>
              <a:rPr lang="en-US" sz="3200" dirty="0"/>
              <a:t> est </a:t>
            </a:r>
            <a:r>
              <a:rPr lang="en-US" sz="3200" dirty="0" err="1"/>
              <a:t>propriétaire</a:t>
            </a:r>
            <a:r>
              <a:rPr lang="en-US" sz="3200" dirty="0"/>
              <a:t>, </a:t>
            </a:r>
            <a:r>
              <a:rPr lang="en-US" sz="3200" dirty="0" err="1"/>
              <a:t>en</a:t>
            </a:r>
            <a:r>
              <a:rPr lang="en-US" sz="3200" dirty="0"/>
              <a:t> </a:t>
            </a:r>
            <a:r>
              <a:rPr lang="en-US" sz="3200" dirty="0" err="1"/>
              <a:t>contrepartie</a:t>
            </a:r>
            <a:r>
              <a:rPr lang="en-US" sz="3200" dirty="0"/>
              <a:t> d’un prix fixe </a:t>
            </a:r>
            <a:r>
              <a:rPr lang="en-US" sz="3200" dirty="0" err="1"/>
              <a:t>dont</a:t>
            </a:r>
            <a:r>
              <a:rPr lang="en-US" sz="3200" dirty="0"/>
              <a:t> le </a:t>
            </a:r>
            <a:r>
              <a:rPr lang="en-US" sz="3200" dirty="0" err="1"/>
              <a:t>paiement</a:t>
            </a:r>
            <a:r>
              <a:rPr lang="en-US" sz="3200" dirty="0"/>
              <a:t> </a:t>
            </a:r>
            <a:r>
              <a:rPr lang="en-US" sz="3200" dirty="0" err="1"/>
              <a:t>s’effectue</a:t>
            </a:r>
            <a:r>
              <a:rPr lang="en-US" sz="3200" dirty="0"/>
              <a:t> par </a:t>
            </a:r>
            <a:r>
              <a:rPr lang="en-US" sz="3200" dirty="0" err="1"/>
              <a:t>l’autre</a:t>
            </a:r>
            <a:r>
              <a:rPr lang="en-US" sz="3200" dirty="0"/>
              <a:t> </a:t>
            </a:r>
            <a:r>
              <a:rPr lang="en-US" sz="3200" dirty="0" err="1"/>
              <a:t>partie</a:t>
            </a:r>
            <a:r>
              <a:rPr lang="en-US" sz="3200" dirty="0"/>
              <a:t> (</a:t>
            </a:r>
            <a:r>
              <a:rPr lang="en-US" sz="3200" dirty="0" err="1"/>
              <a:t>moustasniî</a:t>
            </a:r>
            <a:r>
              <a:rPr lang="en-US" sz="3200" dirty="0"/>
              <a:t>) </a:t>
            </a:r>
            <a:r>
              <a:rPr lang="en-US" sz="3200" dirty="0" err="1"/>
              <a:t>selon</a:t>
            </a:r>
            <a:r>
              <a:rPr lang="en-US" sz="3200" dirty="0"/>
              <a:t> les </a:t>
            </a:r>
            <a:r>
              <a:rPr lang="en-US" sz="3200" dirty="0" err="1"/>
              <a:t>modalités</a:t>
            </a:r>
            <a:r>
              <a:rPr lang="en-US" sz="3200" dirty="0"/>
              <a:t> </a:t>
            </a:r>
            <a:r>
              <a:rPr lang="en-US" sz="3200" dirty="0" err="1"/>
              <a:t>convenues</a:t>
            </a:r>
            <a:r>
              <a:rPr lang="en-US" sz="3200" dirty="0"/>
              <a:t>.</a:t>
            </a:r>
            <a:endParaRPr lang="fr-FR" sz="3200" dirty="0"/>
          </a:p>
          <a:p>
            <a:pPr marL="0" indent="0">
              <a:buNone/>
            </a:pPr>
            <a:endParaRPr lang="fr-FR" dirty="0"/>
          </a:p>
        </p:txBody>
      </p:sp>
    </p:spTree>
    <p:extLst>
      <p:ext uri="{BB962C8B-B14F-4D97-AF65-F5344CB8AC3E}">
        <p14:creationId xmlns:p14="http://schemas.microsoft.com/office/powerpoint/2010/main" val="3717425359"/>
      </p:ext>
    </p:extLst>
  </p:cSld>
  <p:clrMapOvr>
    <a:masterClrMapping/>
  </p:clrMapOvr>
  <p:timing>
    <p:tnLst>
      <p:par>
        <p:cTn id="1" dur="indefinite" restart="never" nodeType="tmRoot"/>
      </p:par>
    </p:tnLst>
  </p:timing>
</p:sld>
</file>

<file path=ppt/slides/slide1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en-US" dirty="0" err="1"/>
              <a:t>Istisna’a</a:t>
            </a:r>
            <a:endParaRPr lang="fr-FR" dirty="0"/>
          </a:p>
        </p:txBody>
      </p:sp>
      <p:sp>
        <p:nvSpPr>
          <p:cNvPr id="3" name="Espace réservé du contenu 2"/>
          <p:cNvSpPr>
            <a:spLocks noGrp="1"/>
          </p:cNvSpPr>
          <p:nvPr>
            <p:ph idx="1"/>
          </p:nvPr>
        </p:nvSpPr>
        <p:spPr/>
        <p:txBody>
          <a:bodyPr>
            <a:normAutofit fontScale="85000" lnSpcReduction="20000"/>
          </a:bodyPr>
          <a:lstStyle/>
          <a:p>
            <a:pPr marL="0" indent="0" algn="justLow">
              <a:buNone/>
            </a:pPr>
            <a:r>
              <a:rPr lang="fr-FR" u="sng" dirty="0"/>
              <a:t>Conditions </a:t>
            </a:r>
            <a:r>
              <a:rPr lang="fr-FR" u="sng" dirty="0" smtClean="0"/>
              <a:t>d'</a:t>
            </a:r>
            <a:r>
              <a:rPr lang="fr-FR" u="sng" dirty="0" err="1" smtClean="0"/>
              <a:t>Istisna’a</a:t>
            </a:r>
            <a:r>
              <a:rPr lang="fr-FR" u="sng" dirty="0"/>
              <a:t> </a:t>
            </a:r>
            <a:r>
              <a:rPr lang="fr-FR" dirty="0"/>
              <a:t> :</a:t>
            </a:r>
          </a:p>
          <a:p>
            <a:pPr marL="0" indent="0" algn="justLow">
              <a:buNone/>
            </a:pPr>
            <a:r>
              <a:rPr lang="fr-FR" dirty="0" smtClean="0"/>
              <a:t>-  </a:t>
            </a:r>
            <a:r>
              <a:rPr lang="fr-FR" dirty="0"/>
              <a:t>L'objet du contrat </a:t>
            </a:r>
            <a:r>
              <a:rPr lang="fr-FR" dirty="0" err="1" smtClean="0"/>
              <a:t>Istisna’a</a:t>
            </a:r>
            <a:r>
              <a:rPr lang="fr-FR" dirty="0" smtClean="0"/>
              <a:t> </a:t>
            </a:r>
            <a:r>
              <a:rPr lang="fr-FR" dirty="0"/>
              <a:t>doit être un bien matériel nécessitant une transformation. L' « </a:t>
            </a:r>
            <a:r>
              <a:rPr lang="fr-FR" dirty="0" err="1" smtClean="0"/>
              <a:t>Istisna’a</a:t>
            </a:r>
            <a:r>
              <a:rPr lang="fr-FR" dirty="0"/>
              <a:t> » ne peut être appliqué ni aux denrées alimentaires ni aux animaux.</a:t>
            </a:r>
          </a:p>
          <a:p>
            <a:pPr marL="0" indent="0" algn="justLow">
              <a:buNone/>
            </a:pPr>
            <a:r>
              <a:rPr lang="fr-FR" dirty="0" smtClean="0"/>
              <a:t>-  </a:t>
            </a:r>
            <a:r>
              <a:rPr lang="fr-FR" dirty="0"/>
              <a:t>Il n'existe aucun lien juridique entre l'acheteur final et le fabricant.</a:t>
            </a:r>
          </a:p>
          <a:p>
            <a:pPr marL="0" indent="0" algn="justLow">
              <a:buNone/>
            </a:pPr>
            <a:r>
              <a:rPr lang="fr-FR" dirty="0" smtClean="0"/>
              <a:t>-  </a:t>
            </a:r>
            <a:r>
              <a:rPr lang="fr-FR" dirty="0"/>
              <a:t>La banque est responsable à l'égard du fabricant, d'une part, et de l'acheteur final d'autre part, des agissements de chacun.</a:t>
            </a:r>
          </a:p>
          <a:p>
            <a:pPr marL="0" indent="0" algn="justLow">
              <a:buNone/>
            </a:pPr>
            <a:r>
              <a:rPr lang="fr-FR" dirty="0"/>
              <a:t>-</a:t>
            </a:r>
            <a:r>
              <a:rPr lang="fr-FR" dirty="0" smtClean="0"/>
              <a:t> </a:t>
            </a:r>
            <a:r>
              <a:rPr lang="fr-FR" dirty="0"/>
              <a:t>Tant que l'objet du contrat n'est pas livré partiellement ou totalement, l'acheteur n'a aucun droit en cas de décès ou de faillite du fabricant sauf s'il est stipulé que le fabricant utilise des matériaux bien spécifiés ayant été payés par des avances suivant les clauses du contrat. Ces matériaux peuvent être considérés comme la propriété de donneur d'ordre.</a:t>
            </a:r>
          </a:p>
          <a:p>
            <a:pPr marL="0" indent="0" algn="justLow">
              <a:buNone/>
            </a:pPr>
            <a:r>
              <a:rPr lang="fr-FR" dirty="0" smtClean="0"/>
              <a:t>- L'</a:t>
            </a:r>
            <a:r>
              <a:rPr lang="fr-FR" dirty="0" err="1" smtClean="0"/>
              <a:t>Istisna’a</a:t>
            </a:r>
            <a:r>
              <a:rPr lang="fr-FR" dirty="0" smtClean="0"/>
              <a:t> </a:t>
            </a:r>
            <a:r>
              <a:rPr lang="fr-FR" dirty="0"/>
              <a:t>peut être combiné aussi avec une opération « </a:t>
            </a:r>
            <a:r>
              <a:rPr lang="fr-FR" dirty="0" err="1"/>
              <a:t>Mourabaha</a:t>
            </a:r>
            <a:r>
              <a:rPr lang="fr-FR" dirty="0"/>
              <a:t> ». Le banquier finance la réalisation d'un projet qu'il vend dans le cadre « </a:t>
            </a:r>
            <a:r>
              <a:rPr lang="fr-FR" dirty="0" err="1"/>
              <a:t>Mourabaha</a:t>
            </a:r>
            <a:r>
              <a:rPr lang="fr-FR" dirty="0"/>
              <a:t> </a:t>
            </a:r>
          </a:p>
          <a:p>
            <a:pPr marL="0" indent="0">
              <a:buNone/>
            </a:pPr>
            <a:endParaRPr lang="fr-FR" dirty="0"/>
          </a:p>
        </p:txBody>
      </p:sp>
    </p:spTree>
    <p:extLst>
      <p:ext uri="{BB962C8B-B14F-4D97-AF65-F5344CB8AC3E}">
        <p14:creationId xmlns:p14="http://schemas.microsoft.com/office/powerpoint/2010/main" val="226053901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L’intérêt pratique</a:t>
            </a:r>
          </a:p>
        </p:txBody>
      </p:sp>
      <p:sp>
        <p:nvSpPr>
          <p:cNvPr id="3" name="Espace réservé du contenu 2"/>
          <p:cNvSpPr>
            <a:spLocks noGrp="1"/>
          </p:cNvSpPr>
          <p:nvPr>
            <p:ph idx="1"/>
          </p:nvPr>
        </p:nvSpPr>
        <p:spPr/>
        <p:txBody>
          <a:bodyPr>
            <a:normAutofit fontScale="77500" lnSpcReduction="20000"/>
          </a:bodyPr>
          <a:lstStyle/>
          <a:p>
            <a:pPr marL="0" indent="0">
              <a:buNone/>
            </a:pPr>
            <a:r>
              <a:rPr lang="fr-FR" dirty="0" smtClean="0"/>
              <a:t>- Le total bilan cumulé du secteur bancaire s’est élevé à 1397 milliard dirhams en 2019 par rapport à l’année 2017 étant 1271 milliard de dirhams et de 2013 étant à 1194 milliard de dirhams.</a:t>
            </a:r>
          </a:p>
          <a:p>
            <a:pPr marL="0" indent="0">
              <a:buNone/>
            </a:pPr>
            <a:r>
              <a:rPr lang="fr-FR" dirty="0" smtClean="0"/>
              <a:t>Selon un rapport publié en 2018 et 2019 par Bank al maghrib</a:t>
            </a:r>
          </a:p>
          <a:p>
            <a:pPr marL="0" indent="0">
              <a:buNone/>
            </a:pPr>
            <a:r>
              <a:rPr lang="fr-FR" dirty="0" smtClean="0"/>
              <a:t>Fin juin 2019, le secteur bancaire a enregistré une croissance de 10% de bénéfice par rapport à un an au paravant cad 2018.</a:t>
            </a:r>
          </a:p>
          <a:p>
            <a:pPr>
              <a:buFontTx/>
              <a:buChar char="-"/>
            </a:pPr>
            <a:r>
              <a:rPr lang="fr-FR" dirty="0" smtClean="0"/>
              <a:t>d’après le tableau de bord du système bancaire de Bank al maghrib, le secteur bancaire compte 86 établissement de crédit et organismes assimilés répartis comme suit:</a:t>
            </a:r>
          </a:p>
          <a:p>
            <a:r>
              <a:rPr lang="fr-FR" dirty="0" smtClean="0"/>
              <a:t>24 banques dont 5 participatives</a:t>
            </a:r>
          </a:p>
          <a:p>
            <a:pPr algn="justLow">
              <a:lnSpc>
                <a:spcPct val="170000"/>
              </a:lnSpc>
            </a:pPr>
            <a:r>
              <a:rPr lang="fr-FR" dirty="0"/>
              <a:t> </a:t>
            </a:r>
            <a:r>
              <a:rPr lang="fr-FR" dirty="0" smtClean="0"/>
              <a:t>28 sociétés de financement: 12 crédits à la consommation, </a:t>
            </a:r>
            <a:r>
              <a:rPr lang="fr-FR" dirty="0">
                <a:hlinkClick r:id="rId2"/>
              </a:rPr>
              <a:t>Axa </a:t>
            </a:r>
            <a:r>
              <a:rPr lang="fr-FR" dirty="0" smtClean="0">
                <a:hlinkClick r:id="rId2"/>
              </a:rPr>
              <a:t>Crédit</a:t>
            </a:r>
            <a:r>
              <a:rPr lang="fr-FR" dirty="0" smtClean="0"/>
              <a:t>, </a:t>
            </a:r>
            <a:r>
              <a:rPr lang="fr-FR" dirty="0" smtClean="0">
                <a:hlinkClick r:id="rId3"/>
              </a:rPr>
              <a:t>Dar </a:t>
            </a:r>
            <a:r>
              <a:rPr lang="fr-FR" dirty="0" err="1" smtClean="0">
                <a:hlinkClick r:id="rId3"/>
              </a:rPr>
              <a:t>Salaf</a:t>
            </a:r>
            <a:r>
              <a:rPr lang="fr-FR" dirty="0" smtClean="0"/>
              <a:t>, </a:t>
            </a:r>
            <a:r>
              <a:rPr lang="fr-FR" dirty="0" err="1" smtClean="0">
                <a:hlinkClick r:id="rId4"/>
              </a:rPr>
              <a:t>Eqdom</a:t>
            </a:r>
            <a:r>
              <a:rPr lang="fr-FR" dirty="0" smtClean="0"/>
              <a:t>, </a:t>
            </a:r>
            <a:r>
              <a:rPr lang="fr-FR" dirty="0" smtClean="0">
                <a:hlinkClick r:id="rId5"/>
              </a:rPr>
              <a:t>Fnac</a:t>
            </a:r>
            <a:r>
              <a:rPr lang="fr-FR" dirty="0" smtClean="0"/>
              <a:t>, </a:t>
            </a:r>
            <a:r>
              <a:rPr lang="fr-FR" dirty="0" smtClean="0">
                <a:hlinkClick r:id="rId6"/>
              </a:rPr>
              <a:t>RCI </a:t>
            </a:r>
            <a:r>
              <a:rPr lang="fr-FR" dirty="0">
                <a:hlinkClick r:id="rId6"/>
              </a:rPr>
              <a:t>Finance </a:t>
            </a:r>
            <a:r>
              <a:rPr lang="fr-FR" dirty="0" smtClean="0">
                <a:hlinkClick r:id="rId6"/>
              </a:rPr>
              <a:t>Maroc</a:t>
            </a:r>
            <a:r>
              <a:rPr lang="fr-FR" dirty="0" smtClean="0"/>
              <a:t>, </a:t>
            </a:r>
            <a:r>
              <a:rPr lang="fr-FR" dirty="0" err="1" smtClean="0">
                <a:hlinkClick r:id="rId7"/>
              </a:rPr>
              <a:t>Salafin</a:t>
            </a:r>
            <a:r>
              <a:rPr lang="fr-FR" dirty="0" smtClean="0"/>
              <a:t>, </a:t>
            </a:r>
            <a:r>
              <a:rPr lang="fr-FR" dirty="0" err="1" smtClean="0">
                <a:hlinkClick r:id="rId8"/>
              </a:rPr>
              <a:t>Salaf</a:t>
            </a:r>
            <a:r>
              <a:rPr lang="fr-FR" dirty="0" smtClean="0">
                <a:hlinkClick r:id="rId8"/>
              </a:rPr>
              <a:t> </a:t>
            </a:r>
            <a:r>
              <a:rPr lang="fr-FR" dirty="0">
                <a:hlinkClick r:id="rId8"/>
              </a:rPr>
              <a:t>Al </a:t>
            </a:r>
            <a:r>
              <a:rPr lang="fr-FR" dirty="0" err="1" smtClean="0">
                <a:hlinkClick r:id="rId8"/>
              </a:rPr>
              <a:t>Moustaqbal</a:t>
            </a:r>
            <a:r>
              <a:rPr lang="fr-FR" dirty="0" smtClean="0"/>
              <a:t>, </a:t>
            </a:r>
            <a:r>
              <a:rPr lang="fr-FR" dirty="0" err="1" smtClean="0">
                <a:hlinkClick r:id="rId9"/>
              </a:rPr>
              <a:t>Sofac</a:t>
            </a:r>
            <a:r>
              <a:rPr lang="fr-FR" dirty="0" smtClean="0"/>
              <a:t>, </a:t>
            </a:r>
            <a:r>
              <a:rPr lang="fr-FR" dirty="0" err="1" smtClean="0">
                <a:hlinkClick r:id="rId10"/>
              </a:rPr>
              <a:t>Sonac</a:t>
            </a:r>
            <a:r>
              <a:rPr lang="fr-FR" dirty="0" smtClean="0"/>
              <a:t>, </a:t>
            </a:r>
            <a:r>
              <a:rPr lang="fr-FR" dirty="0" err="1" smtClean="0">
                <a:hlinkClick r:id="rId11"/>
              </a:rPr>
              <a:t>Sorec</a:t>
            </a:r>
            <a:r>
              <a:rPr lang="fr-FR" dirty="0" smtClean="0">
                <a:hlinkClick r:id="rId11"/>
              </a:rPr>
              <a:t> Crédit</a:t>
            </a:r>
            <a:r>
              <a:rPr lang="fr-FR" dirty="0" smtClean="0"/>
              <a:t>, </a:t>
            </a:r>
            <a:r>
              <a:rPr lang="fr-FR" dirty="0" err="1" smtClean="0">
                <a:hlinkClick r:id="rId12"/>
              </a:rPr>
              <a:t>Vivalis</a:t>
            </a:r>
            <a:r>
              <a:rPr lang="fr-FR" dirty="0" smtClean="0"/>
              <a:t>, </a:t>
            </a:r>
            <a:r>
              <a:rPr lang="fr-FR" dirty="0" err="1" smtClean="0">
                <a:hlinkClick r:id="rId13"/>
              </a:rPr>
              <a:t>Wafasalaf</a:t>
            </a:r>
            <a:endParaRPr lang="fr-FR" dirty="0"/>
          </a:p>
        </p:txBody>
      </p:sp>
    </p:spTree>
    <p:extLst>
      <p:ext uri="{BB962C8B-B14F-4D97-AF65-F5344CB8AC3E}">
        <p14:creationId xmlns:p14="http://schemas.microsoft.com/office/powerpoint/2010/main" val="240459230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L’intérêt pratique</a:t>
            </a:r>
          </a:p>
        </p:txBody>
      </p:sp>
      <p:sp>
        <p:nvSpPr>
          <p:cNvPr id="3" name="Espace réservé du contenu 2"/>
          <p:cNvSpPr>
            <a:spLocks noGrp="1"/>
          </p:cNvSpPr>
          <p:nvPr>
            <p:ph idx="1"/>
          </p:nvPr>
        </p:nvSpPr>
        <p:spPr/>
        <p:txBody>
          <a:bodyPr>
            <a:normAutofit/>
          </a:bodyPr>
          <a:lstStyle/>
          <a:p>
            <a:r>
              <a:rPr lang="fr-FR" dirty="0"/>
              <a:t> 7 crédits </a:t>
            </a:r>
            <a:r>
              <a:rPr lang="fr-FR" dirty="0" smtClean="0"/>
              <a:t>bail: </a:t>
            </a:r>
            <a:r>
              <a:rPr lang="fr-FR" dirty="0">
                <a:hlinkClick r:id="rId2"/>
              </a:rPr>
              <a:t>BMCI </a:t>
            </a:r>
            <a:r>
              <a:rPr lang="fr-FR" dirty="0" smtClean="0">
                <a:hlinkClick r:id="rId2"/>
              </a:rPr>
              <a:t>Leasing</a:t>
            </a:r>
            <a:r>
              <a:rPr lang="fr-FR" dirty="0" smtClean="0"/>
              <a:t>, </a:t>
            </a:r>
            <a:r>
              <a:rPr lang="fr-FR" dirty="0" smtClean="0">
                <a:hlinkClick r:id="rId3"/>
              </a:rPr>
              <a:t>Crédit </a:t>
            </a:r>
            <a:r>
              <a:rPr lang="fr-FR" dirty="0">
                <a:hlinkClick r:id="rId3"/>
              </a:rPr>
              <a:t>du Maroc Leasing et </a:t>
            </a:r>
            <a:r>
              <a:rPr lang="fr-FR" dirty="0" smtClean="0">
                <a:hlinkClick r:id="rId3"/>
              </a:rPr>
              <a:t>Factoring</a:t>
            </a:r>
            <a:r>
              <a:rPr lang="fr-FR" dirty="0" smtClean="0"/>
              <a:t>, </a:t>
            </a:r>
            <a:r>
              <a:rPr lang="fr-FR" dirty="0" smtClean="0">
                <a:hlinkClick r:id="rId4"/>
              </a:rPr>
              <a:t>CAM Leasing</a:t>
            </a:r>
            <a:r>
              <a:rPr lang="fr-FR" dirty="0" smtClean="0"/>
              <a:t>, </a:t>
            </a:r>
            <a:r>
              <a:rPr lang="fr-FR" dirty="0" err="1" smtClean="0">
                <a:hlinkClick r:id="rId5"/>
              </a:rPr>
              <a:t>Maghrebail</a:t>
            </a:r>
            <a:r>
              <a:rPr lang="fr-FR" dirty="0" smtClean="0"/>
              <a:t>, </a:t>
            </a:r>
            <a:r>
              <a:rPr lang="fr-FR" dirty="0" smtClean="0">
                <a:hlinkClick r:id="rId6"/>
              </a:rPr>
              <a:t>Maroc Leasing</a:t>
            </a:r>
            <a:r>
              <a:rPr lang="fr-FR" dirty="0" smtClean="0"/>
              <a:t>, </a:t>
            </a:r>
            <a:r>
              <a:rPr lang="fr-FR" dirty="0" err="1" smtClean="0">
                <a:hlinkClick r:id="rId7"/>
              </a:rPr>
              <a:t>Sogelease</a:t>
            </a:r>
            <a:r>
              <a:rPr lang="fr-FR" dirty="0" smtClean="0"/>
              <a:t>, </a:t>
            </a:r>
            <a:r>
              <a:rPr lang="fr-FR" dirty="0" err="1" smtClean="0">
                <a:hlinkClick r:id="rId8"/>
              </a:rPr>
              <a:t>Wafabail</a:t>
            </a:r>
            <a:endParaRPr lang="fr-FR" dirty="0"/>
          </a:p>
          <a:p>
            <a:r>
              <a:rPr lang="fr-FR" dirty="0" smtClean="0"/>
              <a:t>, </a:t>
            </a:r>
            <a:r>
              <a:rPr lang="fr-FR" dirty="0"/>
              <a:t>2 crédit </a:t>
            </a:r>
            <a:r>
              <a:rPr lang="fr-FR" dirty="0" smtClean="0"/>
              <a:t>immobiliers: </a:t>
            </a:r>
            <a:r>
              <a:rPr lang="fr-FR" dirty="0" err="1">
                <a:hlinkClick r:id="rId9"/>
              </a:rPr>
              <a:t>Attijari</a:t>
            </a:r>
            <a:r>
              <a:rPr lang="fr-FR" dirty="0">
                <a:hlinkClick r:id="rId9"/>
              </a:rPr>
              <a:t> </a:t>
            </a:r>
            <a:r>
              <a:rPr lang="fr-FR" dirty="0" smtClean="0">
                <a:hlinkClick r:id="rId9"/>
              </a:rPr>
              <a:t>Immobilier</a:t>
            </a:r>
            <a:r>
              <a:rPr lang="fr-FR" dirty="0" smtClean="0"/>
              <a:t>, </a:t>
            </a:r>
            <a:r>
              <a:rPr lang="fr-FR" dirty="0" err="1" smtClean="0">
                <a:hlinkClick r:id="rId10"/>
              </a:rPr>
              <a:t>Wafa</a:t>
            </a:r>
            <a:r>
              <a:rPr lang="fr-FR" dirty="0" smtClean="0">
                <a:hlinkClick r:id="rId10"/>
              </a:rPr>
              <a:t> </a:t>
            </a:r>
            <a:r>
              <a:rPr lang="fr-FR" dirty="0">
                <a:hlinkClick r:id="rId10"/>
              </a:rPr>
              <a:t>Immobilier</a:t>
            </a:r>
            <a:endParaRPr lang="fr-FR" dirty="0"/>
          </a:p>
          <a:p>
            <a:r>
              <a:rPr lang="fr-FR" dirty="0" smtClean="0"/>
              <a:t>, </a:t>
            </a:r>
            <a:r>
              <a:rPr lang="fr-FR" dirty="0"/>
              <a:t>2 </a:t>
            </a:r>
            <a:r>
              <a:rPr lang="fr-FR" dirty="0" smtClean="0"/>
              <a:t>cautionnement: </a:t>
            </a:r>
            <a:r>
              <a:rPr lang="fr-FR" dirty="0">
                <a:hlinkClick r:id="rId11"/>
              </a:rPr>
              <a:t>Dar </a:t>
            </a:r>
            <a:r>
              <a:rPr lang="fr-FR" dirty="0" smtClean="0">
                <a:hlinkClick r:id="rId11"/>
              </a:rPr>
              <a:t>Ad-</a:t>
            </a:r>
            <a:r>
              <a:rPr lang="fr-FR" dirty="0" err="1" smtClean="0">
                <a:hlinkClick r:id="rId11"/>
              </a:rPr>
              <a:t>Damane</a:t>
            </a:r>
            <a:r>
              <a:rPr lang="fr-FR" dirty="0" smtClean="0"/>
              <a:t>, </a:t>
            </a:r>
            <a:r>
              <a:rPr lang="fr-FR" dirty="0" err="1" smtClean="0">
                <a:hlinkClick r:id="rId12"/>
              </a:rPr>
              <a:t>Finéa</a:t>
            </a:r>
            <a:endParaRPr lang="fr-FR" dirty="0"/>
          </a:p>
          <a:p>
            <a:r>
              <a:rPr lang="fr-FR" dirty="0" smtClean="0"/>
              <a:t>, </a:t>
            </a:r>
            <a:r>
              <a:rPr lang="fr-FR" dirty="0"/>
              <a:t>2 </a:t>
            </a:r>
            <a:r>
              <a:rPr lang="fr-FR" dirty="0" smtClean="0"/>
              <a:t>affacturage: </a:t>
            </a:r>
            <a:r>
              <a:rPr lang="fr-FR" dirty="0" err="1">
                <a:hlinkClick r:id="rId13"/>
              </a:rPr>
              <a:t>Attijari</a:t>
            </a:r>
            <a:r>
              <a:rPr lang="fr-FR" dirty="0">
                <a:hlinkClick r:id="rId13"/>
              </a:rPr>
              <a:t> </a:t>
            </a:r>
            <a:r>
              <a:rPr lang="fr-FR" dirty="0" smtClean="0">
                <a:hlinkClick r:id="rId13"/>
              </a:rPr>
              <a:t>Factoring</a:t>
            </a:r>
            <a:r>
              <a:rPr lang="fr-FR" dirty="0" smtClean="0"/>
              <a:t>, </a:t>
            </a:r>
            <a:r>
              <a:rPr lang="fr-FR" dirty="0" smtClean="0">
                <a:hlinkClick r:id="rId14"/>
              </a:rPr>
              <a:t>Maroc </a:t>
            </a:r>
            <a:r>
              <a:rPr lang="fr-FR" dirty="0">
                <a:hlinkClick r:id="rId14"/>
              </a:rPr>
              <a:t>Factoring</a:t>
            </a:r>
            <a:endParaRPr lang="fr-FR" dirty="0"/>
          </a:p>
          <a:p>
            <a:r>
              <a:rPr lang="fr-FR" dirty="0" smtClean="0"/>
              <a:t>, 3 autres sociétés: </a:t>
            </a:r>
            <a:r>
              <a:rPr lang="fr-FR" dirty="0" err="1" smtClean="0">
                <a:hlinkClick r:id="rId15"/>
              </a:rPr>
              <a:t>Jaïda</a:t>
            </a:r>
            <a:r>
              <a:rPr lang="fr-FR" dirty="0" smtClean="0"/>
              <a:t>, </a:t>
            </a:r>
          </a:p>
          <a:p>
            <a:r>
              <a:rPr lang="fr-FR" dirty="0" smtClean="0"/>
              <a:t> </a:t>
            </a:r>
            <a:r>
              <a:rPr lang="fr-FR" dirty="0"/>
              <a:t>34 organismes assimilés: 6 banques offshore, 13 associations de micro crédit, 13 établissements de </a:t>
            </a:r>
            <a:r>
              <a:rPr lang="fr-FR" dirty="0" smtClean="0"/>
              <a:t>paiement, 2 </a:t>
            </a:r>
            <a:r>
              <a:rPr lang="fr-FR" dirty="0"/>
              <a:t>autres établissements</a:t>
            </a:r>
          </a:p>
          <a:p>
            <a:pPr marL="0" indent="0">
              <a:buNone/>
            </a:pPr>
            <a:endParaRPr lang="fr-FR" dirty="0"/>
          </a:p>
        </p:txBody>
      </p:sp>
    </p:spTree>
    <p:extLst>
      <p:ext uri="{BB962C8B-B14F-4D97-AF65-F5344CB8AC3E}">
        <p14:creationId xmlns:p14="http://schemas.microsoft.com/office/powerpoint/2010/main" val="219590147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L’intérêt pratique</a:t>
            </a:r>
          </a:p>
        </p:txBody>
      </p:sp>
      <p:sp>
        <p:nvSpPr>
          <p:cNvPr id="3" name="Espace réservé du contenu 2"/>
          <p:cNvSpPr>
            <a:spLocks noGrp="1"/>
          </p:cNvSpPr>
          <p:nvPr>
            <p:ph idx="1"/>
          </p:nvPr>
        </p:nvSpPr>
        <p:spPr/>
        <p:txBody>
          <a:bodyPr/>
          <a:lstStyle/>
          <a:p>
            <a:pPr marL="0" indent="0">
              <a:buNone/>
            </a:pPr>
            <a:r>
              <a:rPr lang="fr-FR" dirty="0" smtClean="0"/>
              <a:t>- La densité bancaire mesurée par le nombre d’habitants par guichet bancaire est passée à 5400 habitants par guichet en 2017, au lieu de 5700 en 2013.</a:t>
            </a:r>
          </a:p>
          <a:p>
            <a:pPr>
              <a:buFontTx/>
              <a:buChar char="-"/>
            </a:pPr>
            <a:r>
              <a:rPr lang="fr-FR" dirty="0" smtClean="0"/>
              <a:t>Le taux de bancarisation: mesure le rapport entre le nombre de compte en banque est l’ensemble des citoyens</a:t>
            </a:r>
          </a:p>
          <a:p>
            <a:pPr marL="0" indent="0">
              <a:buNone/>
            </a:pPr>
            <a:r>
              <a:rPr lang="fr-FR" dirty="0" smtClean="0"/>
              <a:t>Il s’est établi à 56% fin 2017, 39% en 2007</a:t>
            </a:r>
          </a:p>
          <a:p>
            <a:pPr marL="0" indent="0">
              <a:buNone/>
            </a:pPr>
            <a:endParaRPr lang="fr-FR" dirty="0"/>
          </a:p>
        </p:txBody>
      </p:sp>
    </p:spTree>
    <p:extLst>
      <p:ext uri="{BB962C8B-B14F-4D97-AF65-F5344CB8AC3E}">
        <p14:creationId xmlns:p14="http://schemas.microsoft.com/office/powerpoint/2010/main" val="312469442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problématique</a:t>
            </a:r>
            <a:endParaRPr lang="fr-FR" dirty="0"/>
          </a:p>
        </p:txBody>
      </p:sp>
      <p:sp>
        <p:nvSpPr>
          <p:cNvPr id="3" name="Espace réservé du contenu 2"/>
          <p:cNvSpPr>
            <a:spLocks noGrp="1"/>
          </p:cNvSpPr>
          <p:nvPr>
            <p:ph idx="1"/>
          </p:nvPr>
        </p:nvSpPr>
        <p:spPr/>
        <p:txBody>
          <a:bodyPr/>
          <a:lstStyle/>
          <a:p>
            <a:pPr algn="justLow">
              <a:buFontTx/>
              <a:buChar char="-"/>
            </a:pPr>
            <a:r>
              <a:rPr lang="fr-FR" dirty="0" smtClean="0"/>
              <a:t>Nonobstant le développement réalisé par le secteur bancaire marocain, il souffre encore de certaines carences puisqu’il est cantonné pour la plupart à la consommation, et reste inaccessible aux petites et moyennes entreprises en ce qui concerne le financement de leurs activités</a:t>
            </a:r>
          </a:p>
          <a:p>
            <a:pPr algn="justLow">
              <a:buFontTx/>
              <a:buChar char="-"/>
            </a:pPr>
            <a:r>
              <a:rPr lang="fr-FR" dirty="0" smtClean="0"/>
              <a:t>Discours de sa majesté le 11 octobre 2019, à l’occasion d’ouverture de la cession parlementaire</a:t>
            </a:r>
          </a:p>
          <a:p>
            <a:pPr algn="justLow">
              <a:buFontTx/>
              <a:buChar char="-"/>
            </a:pPr>
            <a:r>
              <a:rPr lang="fr-FR" dirty="0" smtClean="0"/>
              <a:t>Dans quelles mesures le législateur marocain a pu mettre en place un cadre juridique adéquat répondant aux besoins de l’activité bancaire marquée par une évolution récurrente? </a:t>
            </a:r>
            <a:endParaRPr lang="fr-FR" dirty="0"/>
          </a:p>
        </p:txBody>
      </p:sp>
    </p:spTree>
    <p:extLst>
      <p:ext uri="{BB962C8B-B14F-4D97-AF65-F5344CB8AC3E}">
        <p14:creationId xmlns:p14="http://schemas.microsoft.com/office/powerpoint/2010/main" val="1059616310"/>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L’intérêt théorique</a:t>
            </a:r>
            <a:endParaRPr lang="fr-FR" dirty="0"/>
          </a:p>
        </p:txBody>
      </p:sp>
      <p:sp>
        <p:nvSpPr>
          <p:cNvPr id="3" name="Espace réservé du contenu 2"/>
          <p:cNvSpPr>
            <a:spLocks noGrp="1"/>
          </p:cNvSpPr>
          <p:nvPr>
            <p:ph idx="1"/>
          </p:nvPr>
        </p:nvSpPr>
        <p:spPr/>
        <p:txBody>
          <a:bodyPr/>
          <a:lstStyle/>
          <a:p>
            <a:pPr marL="0" indent="0">
              <a:buNone/>
            </a:pPr>
            <a:r>
              <a:rPr lang="fr-FR" dirty="0" smtClean="0"/>
              <a:t>Le rôle joué par le secteur des établissements de crédit et les organes assimilés dans l’économie marocaine</a:t>
            </a:r>
          </a:p>
          <a:p>
            <a:pPr marL="0" indent="0">
              <a:buNone/>
            </a:pPr>
            <a:r>
              <a:rPr lang="fr-FR" dirty="0" smtClean="0"/>
              <a:t>- </a:t>
            </a:r>
            <a:r>
              <a:rPr lang="fr-FR" sz="3600" dirty="0" smtClean="0"/>
              <a:t>Un des moteurs de développement de l’économie marocaine, en tant que source principale de financement de l’économie, avec tous ce qui en découle en termes de création des emplois, et de développement </a:t>
            </a:r>
            <a:endParaRPr lang="fr-FR" sz="3600" dirty="0"/>
          </a:p>
        </p:txBody>
      </p:sp>
    </p:spTree>
    <p:extLst>
      <p:ext uri="{BB962C8B-B14F-4D97-AF65-F5344CB8AC3E}">
        <p14:creationId xmlns:p14="http://schemas.microsoft.com/office/powerpoint/2010/main" val="2184324095"/>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 plan sommaire</a:t>
            </a:r>
            <a:endParaRPr lang="fr-FR" dirty="0"/>
          </a:p>
        </p:txBody>
      </p:sp>
      <p:sp>
        <p:nvSpPr>
          <p:cNvPr id="3" name="Espace réservé du contenu 2"/>
          <p:cNvSpPr>
            <a:spLocks noGrp="1"/>
          </p:cNvSpPr>
          <p:nvPr>
            <p:ph idx="1"/>
          </p:nvPr>
        </p:nvSpPr>
        <p:spPr/>
        <p:txBody>
          <a:bodyPr>
            <a:normAutofit/>
          </a:bodyPr>
          <a:lstStyle/>
          <a:p>
            <a:r>
              <a:rPr lang="fr-FR" sz="3600" b="1" dirty="0"/>
              <a:t>Chapitre 1</a:t>
            </a:r>
            <a:r>
              <a:rPr lang="fr-FR" sz="3600" dirty="0"/>
              <a:t> : le cadre juridique</a:t>
            </a:r>
          </a:p>
          <a:p>
            <a:r>
              <a:rPr lang="fr-FR" sz="3600" dirty="0"/>
              <a:t>Section1 : la loi bancaire </a:t>
            </a:r>
          </a:p>
          <a:p>
            <a:r>
              <a:rPr lang="fr-FR" sz="3600" dirty="0"/>
              <a:t>Sous-section 1 : les lois bancaires de 1993 et 2006</a:t>
            </a:r>
          </a:p>
          <a:p>
            <a:r>
              <a:rPr lang="fr-FR" sz="3600" dirty="0"/>
              <a:t>Sous-section 2 : la nouvelle loi bancaire n° 103-12 du 22 janvier </a:t>
            </a:r>
            <a:r>
              <a:rPr lang="fr-FR" sz="3600" dirty="0" smtClean="0"/>
              <a:t>2014</a:t>
            </a:r>
            <a:endParaRPr lang="fr-FR" sz="3600" dirty="0"/>
          </a:p>
          <a:p>
            <a:r>
              <a:rPr lang="fr-FR" sz="3600" dirty="0"/>
              <a:t>Section 2 : le code de commerce</a:t>
            </a:r>
          </a:p>
          <a:p>
            <a:pPr marL="0" lvl="0" indent="0">
              <a:buNone/>
            </a:pPr>
            <a:endParaRPr lang="fr-FR" dirty="0"/>
          </a:p>
          <a:p>
            <a:pPr marL="0" indent="0">
              <a:buNone/>
            </a:pPr>
            <a:endParaRPr lang="fr-FR" dirty="0"/>
          </a:p>
        </p:txBody>
      </p:sp>
    </p:spTree>
    <p:extLst>
      <p:ext uri="{BB962C8B-B14F-4D97-AF65-F5344CB8AC3E}">
        <p14:creationId xmlns:p14="http://schemas.microsoft.com/office/powerpoint/2010/main" val="393182438"/>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Plan Sommaire</a:t>
            </a:r>
            <a:endParaRPr lang="fr-FR" dirty="0"/>
          </a:p>
        </p:txBody>
      </p:sp>
      <p:sp>
        <p:nvSpPr>
          <p:cNvPr id="3" name="Espace réservé du contenu 2"/>
          <p:cNvSpPr>
            <a:spLocks noGrp="1"/>
          </p:cNvSpPr>
          <p:nvPr>
            <p:ph idx="1"/>
          </p:nvPr>
        </p:nvSpPr>
        <p:spPr/>
        <p:txBody>
          <a:bodyPr>
            <a:normAutofit/>
          </a:bodyPr>
          <a:lstStyle/>
          <a:p>
            <a:r>
              <a:rPr lang="fr-FR" b="1" dirty="0"/>
              <a:t>Chapitre 2</a:t>
            </a:r>
            <a:r>
              <a:rPr lang="fr-FR" dirty="0"/>
              <a:t> : les acteurs et les activités concernés par le droit bancaire</a:t>
            </a:r>
          </a:p>
          <a:p>
            <a:pPr marL="0" indent="0">
              <a:buNone/>
            </a:pPr>
            <a:r>
              <a:rPr lang="fr-FR" dirty="0"/>
              <a:t>Section 1 : les acteurs assujettis au droit bancaire</a:t>
            </a:r>
          </a:p>
          <a:p>
            <a:pPr marL="0" indent="0">
              <a:buNone/>
            </a:pPr>
            <a:r>
              <a:rPr lang="fr-FR" dirty="0"/>
              <a:t>Sous-section 1 : les établissements de </a:t>
            </a:r>
            <a:r>
              <a:rPr lang="fr-FR" dirty="0" smtClean="0"/>
              <a:t>crédit</a:t>
            </a:r>
            <a:endParaRPr lang="fr-FR" dirty="0"/>
          </a:p>
          <a:p>
            <a:pPr marL="0" lvl="0" indent="0">
              <a:buNone/>
            </a:pPr>
            <a:r>
              <a:rPr lang="fr-FR" dirty="0" smtClean="0"/>
              <a:t>Sous-section </a:t>
            </a:r>
            <a:r>
              <a:rPr lang="fr-FR" dirty="0"/>
              <a:t>2: les organismes assimilés</a:t>
            </a:r>
          </a:p>
          <a:p>
            <a:pPr lvl="0"/>
            <a:r>
              <a:rPr lang="fr-FR" dirty="0"/>
              <a:t> </a:t>
            </a:r>
            <a:r>
              <a:rPr lang="fr-FR" dirty="0" smtClean="0"/>
              <a:t>Sous-section </a:t>
            </a:r>
            <a:r>
              <a:rPr lang="fr-FR" dirty="0"/>
              <a:t>3: les institutions de concertation, de régulation et de contrôle</a:t>
            </a:r>
          </a:p>
          <a:p>
            <a:pPr lvl="0"/>
            <a:r>
              <a:rPr lang="fr-FR" dirty="0"/>
              <a:t> </a:t>
            </a:r>
            <a:r>
              <a:rPr lang="fr-FR" dirty="0" smtClean="0"/>
              <a:t>Sous-section </a:t>
            </a:r>
            <a:r>
              <a:rPr lang="fr-FR" dirty="0"/>
              <a:t>4: les banques </a:t>
            </a:r>
            <a:r>
              <a:rPr lang="fr-FR" dirty="0" smtClean="0"/>
              <a:t>participatives</a:t>
            </a:r>
          </a:p>
          <a:p>
            <a:pPr lvl="0"/>
            <a:r>
              <a:rPr lang="fr-FR" dirty="0"/>
              <a:t> Sous-section </a:t>
            </a:r>
            <a:r>
              <a:rPr lang="fr-FR" dirty="0" smtClean="0"/>
              <a:t>5: la clientèle </a:t>
            </a:r>
          </a:p>
          <a:p>
            <a:pPr marL="0" lvl="0" indent="0">
              <a:buNone/>
            </a:pPr>
            <a:endParaRPr lang="fr-FR" dirty="0"/>
          </a:p>
          <a:p>
            <a:pPr marL="0" indent="0">
              <a:buNone/>
            </a:pPr>
            <a:endParaRPr lang="fr-FR" dirty="0"/>
          </a:p>
        </p:txBody>
      </p:sp>
    </p:spTree>
    <p:extLst>
      <p:ext uri="{BB962C8B-B14F-4D97-AF65-F5344CB8AC3E}">
        <p14:creationId xmlns:p14="http://schemas.microsoft.com/office/powerpoint/2010/main" val="3368262068"/>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Plan Sommaire</a:t>
            </a:r>
          </a:p>
        </p:txBody>
      </p:sp>
      <p:sp>
        <p:nvSpPr>
          <p:cNvPr id="3" name="Espace réservé du contenu 2"/>
          <p:cNvSpPr>
            <a:spLocks noGrp="1"/>
          </p:cNvSpPr>
          <p:nvPr>
            <p:ph idx="1"/>
          </p:nvPr>
        </p:nvSpPr>
        <p:spPr/>
        <p:txBody>
          <a:bodyPr/>
          <a:lstStyle/>
          <a:p>
            <a:pPr marL="0" indent="0">
              <a:buNone/>
            </a:pPr>
            <a:r>
              <a:rPr lang="fr-FR" dirty="0" smtClean="0"/>
              <a:t>Section 2: l’activité bancaire</a:t>
            </a:r>
          </a:p>
          <a:p>
            <a:pPr marL="0" indent="0">
              <a:buNone/>
            </a:pPr>
            <a:r>
              <a:rPr lang="fr-FR" dirty="0" smtClean="0"/>
              <a:t>Sous-section </a:t>
            </a:r>
            <a:r>
              <a:rPr lang="fr-FR" dirty="0"/>
              <a:t>1: L’exercice de l’activité bancaire</a:t>
            </a:r>
          </a:p>
          <a:p>
            <a:pPr marL="0" indent="0">
              <a:buNone/>
            </a:pPr>
            <a:r>
              <a:rPr lang="fr-FR" dirty="0"/>
              <a:t>§1: L’octroie et le retrait de l’agrément</a:t>
            </a:r>
          </a:p>
          <a:p>
            <a:pPr marL="0" indent="0">
              <a:buNone/>
            </a:pPr>
            <a:r>
              <a:rPr lang="fr-FR" dirty="0"/>
              <a:t>A- l’octroie de l’agrément</a:t>
            </a:r>
          </a:p>
          <a:p>
            <a:pPr marL="0" indent="0">
              <a:buNone/>
            </a:pPr>
            <a:r>
              <a:rPr lang="fr-FR" dirty="0"/>
              <a:t>B- le retrait de l’agrément</a:t>
            </a:r>
          </a:p>
          <a:p>
            <a:pPr marL="0" indent="0">
              <a:buNone/>
            </a:pPr>
            <a:r>
              <a:rPr lang="fr-FR" dirty="0"/>
              <a:t>§2: Les opérations de banque et les activités connexes</a:t>
            </a:r>
          </a:p>
          <a:p>
            <a:pPr marL="0" indent="0">
              <a:buNone/>
            </a:pPr>
            <a:r>
              <a:rPr lang="fr-FR" dirty="0"/>
              <a:t>Sous-section 2: les contrats bancaires: contrat de compte </a:t>
            </a:r>
            <a:r>
              <a:rPr lang="fr-FR" dirty="0" smtClean="0"/>
              <a:t>courant</a:t>
            </a:r>
            <a:endParaRPr lang="fr-FR" dirty="0"/>
          </a:p>
        </p:txBody>
      </p:sp>
    </p:spTree>
    <p:extLst>
      <p:ext uri="{BB962C8B-B14F-4D97-AF65-F5344CB8AC3E}">
        <p14:creationId xmlns:p14="http://schemas.microsoft.com/office/powerpoint/2010/main" val="62033636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u="sng" dirty="0" smtClean="0"/>
              <a:t/>
            </a:r>
            <a:br>
              <a:rPr lang="fr-FR" u="sng" dirty="0" smtClean="0"/>
            </a:br>
            <a:r>
              <a:rPr lang="fr-FR" u="sng" dirty="0" smtClean="0"/>
              <a:t>Approche conceptuelle:</a:t>
            </a:r>
            <a:br>
              <a:rPr lang="fr-FR" u="sng" dirty="0" smtClean="0"/>
            </a:br>
            <a:endParaRPr lang="fr-FR" dirty="0"/>
          </a:p>
        </p:txBody>
      </p:sp>
      <p:sp>
        <p:nvSpPr>
          <p:cNvPr id="3" name="Espace réservé du contenu 2"/>
          <p:cNvSpPr>
            <a:spLocks noGrp="1"/>
          </p:cNvSpPr>
          <p:nvPr>
            <p:ph idx="1"/>
          </p:nvPr>
        </p:nvSpPr>
        <p:spPr/>
        <p:txBody>
          <a:bodyPr>
            <a:normAutofit fontScale="92500"/>
          </a:bodyPr>
          <a:lstStyle/>
          <a:p>
            <a:pPr algn="justLow">
              <a:buFontTx/>
              <a:buChar char="-"/>
            </a:pPr>
            <a:r>
              <a:rPr lang="fr-FR" dirty="0" smtClean="0"/>
              <a:t>Au Maroc: le maintien du mot français: banque à la différence d’autres pays arabes de l’orient utilisant le terme « </a:t>
            </a:r>
            <a:r>
              <a:rPr lang="ar-SA" dirty="0" smtClean="0"/>
              <a:t>مصرف</a:t>
            </a:r>
            <a:r>
              <a:rPr lang="fr-FR" dirty="0" smtClean="0"/>
              <a:t> » faisant référence à l’opération de change de devises.</a:t>
            </a:r>
          </a:p>
          <a:p>
            <a:pPr algn="justLow">
              <a:buFontTx/>
              <a:buChar char="-"/>
            </a:pPr>
            <a:r>
              <a:rPr lang="fr-FR" dirty="0"/>
              <a:t> </a:t>
            </a:r>
            <a:r>
              <a:rPr lang="fr-FR" dirty="0" smtClean="0"/>
              <a:t>l’acception juridique de l’expression : Droit bancaire</a:t>
            </a:r>
          </a:p>
          <a:p>
            <a:pPr algn="justLow"/>
            <a:r>
              <a:rPr lang="fr-FR" dirty="0" smtClean="0"/>
              <a:t>Par référence à la finalité poursuivie: l’organisation du secteur bancaire, ses établissements, ses opérations, ses rapports qu’il entretient avec ses différents partenaires ainsi que ses autorités compétentes également.</a:t>
            </a:r>
          </a:p>
          <a:p>
            <a:pPr algn="justLow"/>
            <a:r>
              <a:rPr lang="fr-FR" dirty="0"/>
              <a:t> </a:t>
            </a:r>
            <a:r>
              <a:rPr lang="fr-FR" dirty="0" smtClean="0"/>
              <a:t>c’est l’ensemble des règles juridiques relatives aux opérations bancaires et les professionnels qui exercent celles-ci.</a:t>
            </a:r>
          </a:p>
          <a:p>
            <a:pPr algn="justLow"/>
            <a:r>
              <a:rPr lang="fr-FR" dirty="0"/>
              <a:t> </a:t>
            </a:r>
            <a:r>
              <a:rPr lang="fr-FR" dirty="0" smtClean="0"/>
              <a:t>c’est un droit des acteurs et des activités</a:t>
            </a:r>
          </a:p>
          <a:p>
            <a:pPr>
              <a:buFontTx/>
              <a:buChar char="-"/>
            </a:pPr>
            <a:endParaRPr lang="fr-FR" dirty="0"/>
          </a:p>
        </p:txBody>
      </p:sp>
    </p:spTree>
    <p:extLst>
      <p:ext uri="{BB962C8B-B14F-4D97-AF65-F5344CB8AC3E}">
        <p14:creationId xmlns:p14="http://schemas.microsoft.com/office/powerpoint/2010/main" val="186739176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a:bodyPr>
          <a:lstStyle/>
          <a:p>
            <a:pPr marL="0" indent="0" algn="ctr"/>
            <a:r>
              <a:rPr lang="fr-FR" dirty="0"/>
              <a:t>Plan Sommaire</a:t>
            </a:r>
            <a:r>
              <a:rPr lang="fr-FR" b="1" dirty="0" smtClean="0"/>
              <a:t/>
            </a:r>
            <a:br>
              <a:rPr lang="fr-FR" b="1" dirty="0" smtClean="0"/>
            </a:br>
            <a:endParaRPr lang="fr-FR" dirty="0"/>
          </a:p>
        </p:txBody>
      </p:sp>
      <p:sp>
        <p:nvSpPr>
          <p:cNvPr id="3" name="Espace réservé du contenu 2"/>
          <p:cNvSpPr>
            <a:spLocks noGrp="1"/>
          </p:cNvSpPr>
          <p:nvPr>
            <p:ph idx="1"/>
          </p:nvPr>
        </p:nvSpPr>
        <p:spPr/>
        <p:txBody>
          <a:bodyPr>
            <a:normAutofit/>
          </a:bodyPr>
          <a:lstStyle/>
          <a:p>
            <a:pPr marL="0" indent="0">
              <a:buNone/>
            </a:pPr>
            <a:r>
              <a:rPr lang="fr-FR" sz="3600" b="1" dirty="0"/>
              <a:t>Chapitre </a:t>
            </a:r>
            <a:r>
              <a:rPr lang="fr-FR" sz="3600" b="1" dirty="0" smtClean="0"/>
              <a:t>3</a:t>
            </a:r>
            <a:r>
              <a:rPr lang="fr-FR" sz="3600" dirty="0"/>
              <a:t> :</a:t>
            </a:r>
            <a:r>
              <a:rPr lang="fr-FR" sz="4000" dirty="0"/>
              <a:t> </a:t>
            </a:r>
            <a:r>
              <a:rPr lang="fr-FR" sz="3600" dirty="0"/>
              <a:t>le système financier participatif </a:t>
            </a:r>
            <a:r>
              <a:rPr lang="fr-FR" sz="4000" dirty="0"/>
              <a:t/>
            </a:r>
            <a:br>
              <a:rPr lang="fr-FR" sz="4000" dirty="0"/>
            </a:br>
            <a:r>
              <a:rPr lang="fr-FR" sz="4000" dirty="0"/>
              <a:t/>
            </a:r>
            <a:br>
              <a:rPr lang="fr-FR" sz="4000" dirty="0"/>
            </a:br>
            <a:endParaRPr lang="fr-FR" sz="4000" b="1" u="sng" dirty="0" smtClean="0"/>
          </a:p>
          <a:p>
            <a:pPr marL="0" indent="0">
              <a:buNone/>
            </a:pPr>
            <a:r>
              <a:rPr lang="fr-FR" sz="3200" dirty="0" smtClean="0"/>
              <a:t>Section1 : les principes fondamentaux de la finance participative</a:t>
            </a:r>
          </a:p>
          <a:p>
            <a:pPr marL="0" indent="0">
              <a:buNone/>
            </a:pPr>
            <a:r>
              <a:rPr lang="fr-FR" sz="3200" dirty="0"/>
              <a:t/>
            </a:r>
            <a:br>
              <a:rPr lang="fr-FR" sz="3200" dirty="0"/>
            </a:br>
            <a:r>
              <a:rPr lang="fr-FR" sz="3200" dirty="0"/>
              <a:t>Section 2 : les produits offerts par les banques participatives</a:t>
            </a:r>
          </a:p>
        </p:txBody>
      </p:sp>
    </p:spTree>
    <p:extLst>
      <p:ext uri="{BB962C8B-B14F-4D97-AF65-F5344CB8AC3E}">
        <p14:creationId xmlns:p14="http://schemas.microsoft.com/office/powerpoint/2010/main" val="151881000"/>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 </a:t>
            </a:r>
            <a:r>
              <a:rPr lang="fr-FR" b="1" dirty="0" smtClean="0"/>
              <a:t>Références bibliographiques relatives au droit bancaire</a:t>
            </a:r>
            <a:r>
              <a:rPr lang="fr-FR" dirty="0" smtClean="0"/>
              <a:t/>
            </a:r>
            <a:br>
              <a:rPr lang="fr-FR" dirty="0" smtClean="0"/>
            </a:br>
            <a:endParaRPr lang="fr-FR" dirty="0"/>
          </a:p>
        </p:txBody>
      </p:sp>
      <p:sp>
        <p:nvSpPr>
          <p:cNvPr id="3" name="Espace réservé du contenu 2"/>
          <p:cNvSpPr>
            <a:spLocks noGrp="1"/>
          </p:cNvSpPr>
          <p:nvPr>
            <p:ph idx="1"/>
          </p:nvPr>
        </p:nvSpPr>
        <p:spPr/>
        <p:txBody>
          <a:bodyPr>
            <a:normAutofit fontScale="85000" lnSpcReduction="10000"/>
          </a:bodyPr>
          <a:lstStyle/>
          <a:p>
            <a:pPr marL="0" indent="0">
              <a:buNone/>
            </a:pPr>
            <a:r>
              <a:rPr lang="fr-FR" b="1" dirty="0"/>
              <a:t> </a:t>
            </a:r>
            <a:endParaRPr lang="fr-FR" dirty="0"/>
          </a:p>
          <a:p>
            <a:pPr lvl="0"/>
            <a:r>
              <a:rPr lang="fr-FR" dirty="0"/>
              <a:t>CHARQI Mimoun, Droit Bancaire Marocain, collection banque et entreprise, Salé, 2000.</a:t>
            </a:r>
          </a:p>
          <a:p>
            <a:pPr lvl="0"/>
            <a:r>
              <a:rPr lang="fr-FR" dirty="0"/>
              <a:t>BERRADA Mohamed Azzedine, les techniques de banque, de crédit et de commerce extérieur au Maroc, </a:t>
            </a:r>
            <a:r>
              <a:rPr lang="fr-FR" dirty="0" err="1"/>
              <a:t>Secea</a:t>
            </a:r>
            <a:r>
              <a:rPr lang="fr-FR" dirty="0"/>
              <a:t>, 5</a:t>
            </a:r>
            <a:r>
              <a:rPr lang="fr-FR" baseline="30000" dirty="0"/>
              <a:t>ème</a:t>
            </a:r>
            <a:r>
              <a:rPr lang="fr-FR" dirty="0"/>
              <a:t> édition, 2007. </a:t>
            </a:r>
          </a:p>
          <a:p>
            <a:pPr lvl="0"/>
            <a:r>
              <a:rPr lang="fr-FR" dirty="0"/>
              <a:t>BOUDAHRAIN Abdellah, le droit de la consommation au Maroc, ALMADARISS, Casablanca, 1999.</a:t>
            </a:r>
          </a:p>
          <a:p>
            <a:pPr lvl="0"/>
            <a:r>
              <a:rPr lang="fr-FR" dirty="0"/>
              <a:t>BONNEAU Thierry, Droit bancaire, L.G.D.J, 12</a:t>
            </a:r>
            <a:r>
              <a:rPr lang="fr-FR" baseline="30000" dirty="0"/>
              <a:t>ème</a:t>
            </a:r>
            <a:r>
              <a:rPr lang="fr-FR" dirty="0"/>
              <a:t> édition, Précis Domat, 2017</a:t>
            </a:r>
          </a:p>
          <a:p>
            <a:pPr lvl="0"/>
            <a:r>
              <a:rPr lang="fr-FR" dirty="0"/>
              <a:t>GRUA François, Contrats bancaires, t. I, Contrats de services, </a:t>
            </a:r>
            <a:r>
              <a:rPr lang="fr-FR" dirty="0" err="1"/>
              <a:t>Économica</a:t>
            </a:r>
            <a:r>
              <a:rPr lang="fr-FR" dirty="0"/>
              <a:t>, 1990.</a:t>
            </a:r>
          </a:p>
          <a:p>
            <a:pPr lvl="0"/>
            <a:r>
              <a:rPr lang="fr-FR" dirty="0"/>
              <a:t>NEAU-LEDUC Philippe, PERIN-DUREAU Ariane, NEAU-LEDUC Christine, Droit bancaire, DALLOZ-SIREY, 6</a:t>
            </a:r>
            <a:r>
              <a:rPr lang="fr-FR" baseline="30000" dirty="0"/>
              <a:t>ème</a:t>
            </a:r>
            <a:r>
              <a:rPr lang="fr-FR" dirty="0"/>
              <a:t> édition, 2018</a:t>
            </a:r>
            <a:r>
              <a:rPr lang="fr-FR" dirty="0" smtClean="0"/>
              <a:t>.</a:t>
            </a:r>
            <a:endParaRPr lang="fr-FR" dirty="0"/>
          </a:p>
        </p:txBody>
      </p:sp>
    </p:spTree>
    <p:extLst>
      <p:ext uri="{BB962C8B-B14F-4D97-AF65-F5344CB8AC3E}">
        <p14:creationId xmlns:p14="http://schemas.microsoft.com/office/powerpoint/2010/main" val="390576721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Droit bancaire</a:t>
            </a:r>
            <a:endParaRPr lang="fr-FR" dirty="0"/>
          </a:p>
        </p:txBody>
      </p:sp>
      <p:sp>
        <p:nvSpPr>
          <p:cNvPr id="3" name="Espace réservé du contenu 2"/>
          <p:cNvSpPr>
            <a:spLocks noGrp="1"/>
          </p:cNvSpPr>
          <p:nvPr>
            <p:ph idx="1"/>
          </p:nvPr>
        </p:nvSpPr>
        <p:spPr/>
        <p:txBody>
          <a:bodyPr>
            <a:normAutofit fontScale="92500" lnSpcReduction="10000"/>
          </a:bodyPr>
          <a:lstStyle/>
          <a:p>
            <a:pPr lvl="0"/>
            <a:r>
              <a:rPr lang="fr-FR" dirty="0" smtClean="0"/>
              <a:t> PIEDELIEVRE Stéphane, instruments de paiement et de crédit, DALLOZ-SIREY, 10</a:t>
            </a:r>
            <a:r>
              <a:rPr lang="fr-FR" baseline="30000" dirty="0" smtClean="0"/>
              <a:t>ème</a:t>
            </a:r>
            <a:r>
              <a:rPr lang="fr-FR" dirty="0" smtClean="0"/>
              <a:t> édition, 2018.</a:t>
            </a:r>
          </a:p>
          <a:p>
            <a:pPr lvl="0"/>
            <a:r>
              <a:rPr lang="fr-FR" dirty="0" smtClean="0"/>
              <a:t>KETTANI M'</a:t>
            </a:r>
            <a:r>
              <a:rPr lang="fr-FR" dirty="0" err="1" smtClean="0"/>
              <a:t>hammed</a:t>
            </a:r>
            <a:r>
              <a:rPr lang="fr-FR" dirty="0" smtClean="0"/>
              <a:t>, Le système bancaire marocain et son environnement, Ecole marocaine de banque et de commerce international, 2008.</a:t>
            </a:r>
          </a:p>
          <a:p>
            <a:pPr lvl="0"/>
            <a:r>
              <a:rPr lang="fr-FR" dirty="0" smtClean="0"/>
              <a:t>WARDE Ibrahim, Paradoxe de la finance islamique, le monde diplomatique, septembre 2011.</a:t>
            </a:r>
          </a:p>
          <a:p>
            <a:pPr lvl="0"/>
            <a:r>
              <a:rPr lang="fr-FR" dirty="0" smtClean="0"/>
              <a:t>DELEBECQUE Philipe, Les garanties du crédit au consommateur, in Le droit du crédit au consommateur, ouvrage collectif sous la direction de FADLALLAH Ibrahim, </a:t>
            </a:r>
            <a:r>
              <a:rPr lang="fr-FR" dirty="0" err="1" smtClean="0"/>
              <a:t>Litec</a:t>
            </a:r>
            <a:r>
              <a:rPr lang="fr-FR" dirty="0" smtClean="0"/>
              <a:t>, Paris, 1982.</a:t>
            </a:r>
          </a:p>
          <a:p>
            <a:pPr lvl="0"/>
            <a:r>
              <a:rPr lang="fr-FR" dirty="0" smtClean="0"/>
              <a:t>SOUSSI Mounir, Responsabilité du banquier pour rupture du crédit, Revue de jurisprudence et de la législation, n°4, 2009.</a:t>
            </a:r>
          </a:p>
          <a:p>
            <a:pPr marL="0" indent="0">
              <a:buNone/>
            </a:pPr>
            <a:endParaRPr lang="fr-FR" dirty="0" smtClean="0"/>
          </a:p>
          <a:p>
            <a:pPr marL="0" indent="0">
              <a:buNone/>
            </a:pPr>
            <a:endParaRPr lang="fr-FR" dirty="0"/>
          </a:p>
        </p:txBody>
      </p:sp>
    </p:spTree>
    <p:extLst>
      <p:ext uri="{BB962C8B-B14F-4D97-AF65-F5344CB8AC3E}">
        <p14:creationId xmlns:p14="http://schemas.microsoft.com/office/powerpoint/2010/main" val="3871762339"/>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Le cadre juridique</a:t>
            </a:r>
            <a:endParaRPr lang="fr-FR" dirty="0"/>
          </a:p>
        </p:txBody>
      </p:sp>
      <p:sp>
        <p:nvSpPr>
          <p:cNvPr id="3" name="Espace réservé du contenu 2"/>
          <p:cNvSpPr>
            <a:spLocks noGrp="1"/>
          </p:cNvSpPr>
          <p:nvPr>
            <p:ph idx="1"/>
          </p:nvPr>
        </p:nvSpPr>
        <p:spPr/>
        <p:txBody>
          <a:bodyPr>
            <a:normAutofit fontScale="70000" lnSpcReduction="20000"/>
          </a:bodyPr>
          <a:lstStyle/>
          <a:p>
            <a:pPr marL="0" indent="0">
              <a:buNone/>
            </a:pPr>
            <a:r>
              <a:rPr lang="fr-FR" u="sng" dirty="0" smtClean="0"/>
              <a:t>Les apports des lois bancaires:</a:t>
            </a:r>
          </a:p>
          <a:p>
            <a:r>
              <a:rPr lang="fr-FR" dirty="0" smtClean="0"/>
              <a:t>Les innovations communes de la loi de 1993 et 2006:</a:t>
            </a:r>
          </a:p>
          <a:p>
            <a:pPr>
              <a:buFontTx/>
              <a:buChar char="-"/>
            </a:pPr>
            <a:r>
              <a:rPr lang="fr-FR" dirty="0" smtClean="0"/>
              <a:t>l’unification du régime juridique applicable aux établissements de crédit:</a:t>
            </a:r>
          </a:p>
          <a:p>
            <a:pPr marL="0" indent="0">
              <a:buNone/>
            </a:pPr>
            <a:r>
              <a:rPr lang="fr-FR" dirty="0" smtClean="0"/>
              <a:t>Les banques</a:t>
            </a:r>
          </a:p>
          <a:p>
            <a:pPr marL="0" indent="0">
              <a:buNone/>
            </a:pPr>
            <a:r>
              <a:rPr lang="fr-FR" dirty="0" smtClean="0"/>
              <a:t>Les sociétés de financement</a:t>
            </a:r>
          </a:p>
          <a:p>
            <a:pPr>
              <a:buFontTx/>
              <a:buChar char="-"/>
            </a:pPr>
            <a:r>
              <a:rPr lang="fr-FR" dirty="0" smtClean="0"/>
              <a:t>l’élargissement du cadre de contrôle et de concertation entre les autorités monétaires et les établissements de crédit:</a:t>
            </a:r>
          </a:p>
          <a:p>
            <a:pPr marL="0" indent="0">
              <a:buNone/>
            </a:pPr>
            <a:r>
              <a:rPr lang="fr-FR" dirty="0" smtClean="0"/>
              <a:t>1- le conseil national du crédit et de l’épargne</a:t>
            </a:r>
          </a:p>
          <a:p>
            <a:pPr marL="0" indent="0">
              <a:buNone/>
            </a:pPr>
            <a:r>
              <a:rPr lang="fr-FR" dirty="0" smtClean="0"/>
              <a:t>2- le comité des établissements de crédit</a:t>
            </a:r>
          </a:p>
          <a:p>
            <a:pPr marL="0" indent="0">
              <a:buNone/>
            </a:pPr>
            <a:r>
              <a:rPr lang="fr-FR" dirty="0" smtClean="0"/>
              <a:t>3- la commission de discipline des établissements de crédit</a:t>
            </a:r>
          </a:p>
          <a:p>
            <a:pPr marL="0" indent="0">
              <a:buNone/>
            </a:pPr>
            <a:r>
              <a:rPr lang="fr-FR" dirty="0" smtClean="0"/>
              <a:t>4- les associations professionnelles</a:t>
            </a:r>
          </a:p>
          <a:p>
            <a:pPr marL="0" indent="0">
              <a:buNone/>
            </a:pPr>
            <a:endParaRPr lang="fr-FR" dirty="0" smtClean="0"/>
          </a:p>
          <a:p>
            <a:pPr marL="0" indent="0">
              <a:buNone/>
            </a:pPr>
            <a:r>
              <a:rPr lang="fr-FR" dirty="0" smtClean="0"/>
              <a:t> </a:t>
            </a:r>
            <a:endParaRPr lang="fr-FR" dirty="0"/>
          </a:p>
        </p:txBody>
      </p:sp>
    </p:spTree>
    <p:extLst>
      <p:ext uri="{BB962C8B-B14F-4D97-AF65-F5344CB8AC3E}">
        <p14:creationId xmlns:p14="http://schemas.microsoft.com/office/powerpoint/2010/main" val="1227291019"/>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Le cadre juridique</a:t>
            </a:r>
            <a:endParaRPr lang="fr-FR" dirty="0"/>
          </a:p>
        </p:txBody>
      </p:sp>
      <p:sp>
        <p:nvSpPr>
          <p:cNvPr id="3" name="Espace réservé du contenu 2"/>
          <p:cNvSpPr>
            <a:spLocks noGrp="1"/>
          </p:cNvSpPr>
          <p:nvPr>
            <p:ph idx="1"/>
          </p:nvPr>
        </p:nvSpPr>
        <p:spPr/>
        <p:txBody>
          <a:bodyPr>
            <a:normAutofit fontScale="85000" lnSpcReduction="20000"/>
          </a:bodyPr>
          <a:lstStyle/>
          <a:p>
            <a:pPr>
              <a:buFontTx/>
              <a:buChar char="-"/>
            </a:pPr>
            <a:r>
              <a:rPr lang="fr-FR" dirty="0" smtClean="0"/>
              <a:t>Le renforcement de la protection des déposants et des emprunteurs:</a:t>
            </a:r>
          </a:p>
          <a:p>
            <a:pPr marL="0" indent="0">
              <a:buNone/>
            </a:pPr>
            <a:r>
              <a:rPr lang="fr-FR" dirty="0" smtClean="0"/>
              <a:t>1- l’institution d’un droit au compte</a:t>
            </a:r>
          </a:p>
          <a:p>
            <a:pPr marL="0" indent="0">
              <a:buNone/>
            </a:pPr>
            <a:r>
              <a:rPr lang="fr-FR" dirty="0" smtClean="0"/>
              <a:t>2- l’instauration d’un fond de garantie des déposants</a:t>
            </a:r>
          </a:p>
          <a:p>
            <a:r>
              <a:rPr lang="fr-FR" u="sng" dirty="0" smtClean="0"/>
              <a:t>Les apports propres à la loi de 2006</a:t>
            </a:r>
          </a:p>
          <a:p>
            <a:pPr marL="0" indent="0">
              <a:buNone/>
            </a:pPr>
            <a:r>
              <a:rPr lang="fr-FR" dirty="0" smtClean="0"/>
              <a:t>- Le renforcement du pouvoir de contrôle et de décision de Bank al Maghreb qui s’est étendu à</a:t>
            </a:r>
          </a:p>
          <a:p>
            <a:pPr marL="0" indent="0">
              <a:buNone/>
            </a:pPr>
            <a:r>
              <a:rPr lang="fr-FR" dirty="0" smtClean="0"/>
              <a:t>1- la caisse d’épargne nationale </a:t>
            </a:r>
          </a:p>
          <a:p>
            <a:pPr marL="0" indent="0">
              <a:buNone/>
            </a:pPr>
            <a:r>
              <a:rPr lang="fr-FR" dirty="0" smtClean="0"/>
              <a:t>2- la caisse de dépôt et de gestion</a:t>
            </a:r>
          </a:p>
          <a:p>
            <a:pPr marL="0" indent="0">
              <a:buNone/>
            </a:pPr>
            <a:r>
              <a:rPr lang="fr-FR" dirty="0" smtClean="0"/>
              <a:t>3-Aux associations de micro crédit</a:t>
            </a:r>
          </a:p>
          <a:p>
            <a:pPr marL="0" indent="0">
              <a:buNone/>
            </a:pPr>
            <a:r>
              <a:rPr lang="fr-FR" dirty="0" smtClean="0"/>
              <a:t>4-Aux banques offshore </a:t>
            </a:r>
          </a:p>
          <a:p>
            <a:pPr marL="0" indent="0">
              <a:buNone/>
            </a:pPr>
            <a:r>
              <a:rPr lang="fr-FR" dirty="0" smtClean="0"/>
              <a:t>5- Aux services des comptes courants et des chèques postaux et services des mandats postaux</a:t>
            </a:r>
            <a:endParaRPr lang="fr-FR" dirty="0"/>
          </a:p>
        </p:txBody>
      </p:sp>
    </p:spTree>
    <p:extLst>
      <p:ext uri="{BB962C8B-B14F-4D97-AF65-F5344CB8AC3E}">
        <p14:creationId xmlns:p14="http://schemas.microsoft.com/office/powerpoint/2010/main" val="1842237584"/>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Le cadre juridique</a:t>
            </a:r>
            <a:endParaRPr lang="fr-FR" dirty="0"/>
          </a:p>
        </p:txBody>
      </p:sp>
      <p:sp>
        <p:nvSpPr>
          <p:cNvPr id="3" name="Espace réservé du contenu 2"/>
          <p:cNvSpPr>
            <a:spLocks noGrp="1"/>
          </p:cNvSpPr>
          <p:nvPr>
            <p:ph idx="1"/>
          </p:nvPr>
        </p:nvSpPr>
        <p:spPr/>
        <p:txBody>
          <a:bodyPr/>
          <a:lstStyle/>
          <a:p>
            <a:pPr>
              <a:buFontTx/>
              <a:buChar char="-"/>
            </a:pPr>
            <a:r>
              <a:rPr lang="fr-FR" dirty="0" smtClean="0"/>
              <a:t>Le renforcement des mesures prudentielles et les règles de prévention de risques:</a:t>
            </a:r>
          </a:p>
          <a:p>
            <a:pPr marL="0" indent="0">
              <a:buNone/>
            </a:pPr>
            <a:r>
              <a:rPr lang="fr-FR" dirty="0" smtClean="0"/>
              <a:t>1- se doter d’un système de contrôle interne approprié qui vise à identifier mesurer et surveiller l’ensemble des risques qu’ils encourent et mettre en place des dispositifs permettant de mesurer la rentabilité de leurs opérations.</a:t>
            </a:r>
          </a:p>
          <a:p>
            <a:pPr marL="0" indent="0">
              <a:buNone/>
            </a:pPr>
            <a:r>
              <a:rPr lang="fr-FR" dirty="0" smtClean="0"/>
              <a:t>2- un devoir de vigilance qui concerne toute opération dont la cause économique ou le caractère licite n’est pas apparent.</a:t>
            </a:r>
            <a:endParaRPr lang="fr-FR" dirty="0"/>
          </a:p>
        </p:txBody>
      </p:sp>
    </p:spTree>
    <p:extLst>
      <p:ext uri="{BB962C8B-B14F-4D97-AF65-F5344CB8AC3E}">
        <p14:creationId xmlns:p14="http://schemas.microsoft.com/office/powerpoint/2010/main" val="4097218318"/>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Le cadre juridique</a:t>
            </a:r>
            <a:endParaRPr lang="fr-FR" dirty="0"/>
          </a:p>
        </p:txBody>
      </p:sp>
      <p:sp>
        <p:nvSpPr>
          <p:cNvPr id="3" name="Espace réservé du contenu 2"/>
          <p:cNvSpPr>
            <a:spLocks noGrp="1"/>
          </p:cNvSpPr>
          <p:nvPr>
            <p:ph idx="1"/>
          </p:nvPr>
        </p:nvSpPr>
        <p:spPr/>
        <p:txBody>
          <a:bodyPr/>
          <a:lstStyle/>
          <a:p>
            <a:pPr marL="0" indent="0">
              <a:buNone/>
            </a:pPr>
            <a:r>
              <a:rPr lang="fr-FR" u="sng" dirty="0" smtClean="0"/>
              <a:t>Les nouveautés de la loi </a:t>
            </a:r>
            <a:r>
              <a:rPr lang="fr-FR" u="sng" dirty="0" smtClean="0"/>
              <a:t>2014</a:t>
            </a:r>
            <a:endParaRPr lang="fr-FR" u="sng" dirty="0" smtClean="0"/>
          </a:p>
          <a:p>
            <a:pPr>
              <a:buFontTx/>
              <a:buChar char="-"/>
            </a:pPr>
            <a:r>
              <a:rPr lang="fr-FR" dirty="0" smtClean="0"/>
              <a:t>De nouvelles dispositions relatives aux associations de micro-crédit, et banques offshore</a:t>
            </a:r>
          </a:p>
          <a:p>
            <a:pPr>
              <a:buFontTx/>
              <a:buChar char="-"/>
            </a:pPr>
            <a:r>
              <a:rPr lang="fr-FR" dirty="0"/>
              <a:t> </a:t>
            </a:r>
            <a:r>
              <a:rPr lang="fr-FR" dirty="0" smtClean="0"/>
              <a:t>l’introduction du statut d’établissement de paiement habilités à effectuer des opérations de paiement</a:t>
            </a:r>
          </a:p>
          <a:p>
            <a:pPr>
              <a:buFontTx/>
              <a:buChar char="-"/>
            </a:pPr>
            <a:r>
              <a:rPr lang="fr-FR" dirty="0" smtClean="0"/>
              <a:t> la réglementation de la commercialisation des produits et services de banques participatives dans le secteur bancaire marocain.</a:t>
            </a:r>
          </a:p>
          <a:p>
            <a:pPr>
              <a:buFontTx/>
              <a:buChar char="-"/>
            </a:pPr>
            <a:r>
              <a:rPr lang="fr-FR" dirty="0"/>
              <a:t> </a:t>
            </a:r>
            <a:r>
              <a:rPr lang="fr-FR" dirty="0" smtClean="0"/>
              <a:t>l’intégration des banques participatives dont le contrôle est confié au conseil supérieur des oulémas.</a:t>
            </a:r>
            <a:endParaRPr lang="fr-FR" dirty="0"/>
          </a:p>
        </p:txBody>
      </p:sp>
    </p:spTree>
    <p:extLst>
      <p:ext uri="{BB962C8B-B14F-4D97-AF65-F5344CB8AC3E}">
        <p14:creationId xmlns:p14="http://schemas.microsoft.com/office/powerpoint/2010/main" val="1947662925"/>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Le cadre juridique</a:t>
            </a:r>
            <a:endParaRPr lang="fr-FR" dirty="0"/>
          </a:p>
        </p:txBody>
      </p:sp>
      <p:sp>
        <p:nvSpPr>
          <p:cNvPr id="3" name="Espace réservé du contenu 2"/>
          <p:cNvSpPr>
            <a:spLocks noGrp="1"/>
          </p:cNvSpPr>
          <p:nvPr>
            <p:ph idx="1"/>
          </p:nvPr>
        </p:nvSpPr>
        <p:spPr/>
        <p:txBody>
          <a:bodyPr>
            <a:normAutofit fontScale="92500" lnSpcReduction="20000"/>
          </a:bodyPr>
          <a:lstStyle/>
          <a:p>
            <a:pPr marL="0" indent="0" algn="justLow">
              <a:buNone/>
            </a:pPr>
            <a:r>
              <a:rPr lang="fr-FR" dirty="0" smtClean="0"/>
              <a:t>Le code de commerce 1996</a:t>
            </a:r>
          </a:p>
          <a:p>
            <a:pPr algn="justLow">
              <a:buFontTx/>
              <a:buChar char="-"/>
            </a:pPr>
            <a:r>
              <a:rPr lang="fr-FR" dirty="0" smtClean="0"/>
              <a:t>La consécration d’un titre entier aux contrats bancaires (titre 7 du livre 4)</a:t>
            </a:r>
          </a:p>
          <a:p>
            <a:pPr algn="justLow">
              <a:buFontTx/>
              <a:buChar char="-"/>
            </a:pPr>
            <a:r>
              <a:rPr lang="fr-FR" dirty="0"/>
              <a:t> </a:t>
            </a:r>
            <a:r>
              <a:rPr lang="fr-FR" dirty="0" smtClean="0"/>
              <a:t>la considération des activités de banque, du prêt et des transactions commerciales, comme étant des activités commerciales, conformément au paragraphe 7 de l’article 6.</a:t>
            </a:r>
          </a:p>
          <a:p>
            <a:pPr algn="justLow">
              <a:buFontTx/>
              <a:buChar char="-"/>
            </a:pPr>
            <a:r>
              <a:rPr lang="fr-FR" dirty="0"/>
              <a:t> </a:t>
            </a:r>
            <a:r>
              <a:rPr lang="fr-FR" dirty="0" smtClean="0"/>
              <a:t>l’obligation pour les commerçants en vertu de l’article 18 du code de commerce d’ouvrir un compte bancaire, afin qu’ils soient assujettis aux dispositions de l’article 306 du même code qui les contraint à procéder aux paiements via un chèque ou virement toutes les fois que le montant résulte d’une transaction commerciale dépassant 10.000 dirhams qui est devenu désormais 20.000 en vertu de la loi 24.86 relative à l’impôt sur les sociétés. </a:t>
            </a:r>
          </a:p>
          <a:p>
            <a:pPr algn="justLow">
              <a:buFontTx/>
              <a:buChar char="-"/>
            </a:pPr>
            <a:r>
              <a:rPr lang="fr-FR" dirty="0"/>
              <a:t> </a:t>
            </a:r>
            <a:r>
              <a:rPr lang="fr-FR" dirty="0" smtClean="0"/>
              <a:t>l’adoption de nouveaux moyens de paiement utilisant la nouvelle technologie et l’informatique comme les cartes bancaires</a:t>
            </a:r>
            <a:endParaRPr lang="fr-FR" dirty="0"/>
          </a:p>
        </p:txBody>
      </p:sp>
    </p:spTree>
    <p:extLst>
      <p:ext uri="{BB962C8B-B14F-4D97-AF65-F5344CB8AC3E}">
        <p14:creationId xmlns:p14="http://schemas.microsoft.com/office/powerpoint/2010/main" val="330551479"/>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La loi bancaire n° 103.12</a:t>
            </a:r>
            <a:endParaRPr lang="fr-FR" dirty="0"/>
          </a:p>
        </p:txBody>
      </p:sp>
      <p:sp>
        <p:nvSpPr>
          <p:cNvPr id="3" name="Espace réservé du contenu 2"/>
          <p:cNvSpPr>
            <a:spLocks noGrp="1"/>
          </p:cNvSpPr>
          <p:nvPr>
            <p:ph idx="1"/>
          </p:nvPr>
        </p:nvSpPr>
        <p:spPr/>
        <p:txBody>
          <a:bodyPr/>
          <a:lstStyle/>
          <a:p>
            <a:pPr marL="0" indent="0">
              <a:buNone/>
            </a:pPr>
            <a:r>
              <a:rPr lang="fr-FR" u="sng" dirty="0" smtClean="0"/>
              <a:t>Composition: </a:t>
            </a:r>
          </a:p>
          <a:p>
            <a:pPr>
              <a:buFontTx/>
              <a:buChar char="-"/>
            </a:pPr>
            <a:r>
              <a:rPr lang="fr-FR" dirty="0" smtClean="0"/>
              <a:t>196 articles répartis en 9 titres </a:t>
            </a:r>
          </a:p>
          <a:p>
            <a:pPr>
              <a:buFontTx/>
              <a:buChar char="-"/>
            </a:pPr>
            <a:r>
              <a:rPr lang="fr-FR" dirty="0"/>
              <a:t> P</a:t>
            </a:r>
            <a:r>
              <a:rPr lang="fr-FR" dirty="0" smtClean="0"/>
              <a:t>remier titre ( 1 à 33): champ d’application et cadre institutionnel </a:t>
            </a:r>
          </a:p>
          <a:p>
            <a:pPr marL="0" indent="0">
              <a:buNone/>
            </a:pPr>
            <a:r>
              <a:rPr lang="fr-FR" dirty="0" smtClean="0"/>
              <a:t>- Deuxième titre (34 à 53): Octroi de l’agrément, conditions d’exercice et retrait de l’agrément</a:t>
            </a:r>
          </a:p>
          <a:p>
            <a:pPr>
              <a:buFontTx/>
              <a:buChar char="-"/>
            </a:pPr>
            <a:r>
              <a:rPr lang="fr-FR" dirty="0" smtClean="0"/>
              <a:t>Troisième titre ( 54 à 70): </a:t>
            </a:r>
            <a:r>
              <a:rPr lang="fr-FR" dirty="0"/>
              <a:t>B</a:t>
            </a:r>
            <a:r>
              <a:rPr lang="fr-FR" dirty="0" smtClean="0"/>
              <a:t>anques participatives</a:t>
            </a:r>
          </a:p>
          <a:p>
            <a:pPr>
              <a:buFontTx/>
              <a:buChar char="-"/>
            </a:pPr>
            <a:r>
              <a:rPr lang="fr-FR" dirty="0" smtClean="0"/>
              <a:t> </a:t>
            </a:r>
            <a:r>
              <a:rPr lang="fr-FR" dirty="0"/>
              <a:t>Q</a:t>
            </a:r>
            <a:r>
              <a:rPr lang="fr-FR" dirty="0" smtClean="0"/>
              <a:t>uatrième titre ( 71 à 79): Dispositions comptables et prudentielles</a:t>
            </a:r>
          </a:p>
          <a:p>
            <a:pPr>
              <a:buFontTx/>
              <a:buChar char="-"/>
            </a:pPr>
            <a:r>
              <a:rPr lang="fr-FR" dirty="0" smtClean="0"/>
              <a:t>Cinquième titre (80 à 107): contrôle des établissements de crédit </a:t>
            </a:r>
            <a:endParaRPr lang="fr-FR" dirty="0"/>
          </a:p>
        </p:txBody>
      </p:sp>
    </p:spTree>
    <p:extLst>
      <p:ext uri="{BB962C8B-B14F-4D97-AF65-F5344CB8AC3E}">
        <p14:creationId xmlns:p14="http://schemas.microsoft.com/office/powerpoint/2010/main" val="1467523052"/>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La loi bancaire n° 103.12</a:t>
            </a:r>
          </a:p>
        </p:txBody>
      </p:sp>
      <p:sp>
        <p:nvSpPr>
          <p:cNvPr id="3" name="Espace réservé du contenu 2"/>
          <p:cNvSpPr>
            <a:spLocks noGrp="1"/>
          </p:cNvSpPr>
          <p:nvPr>
            <p:ph idx="1"/>
          </p:nvPr>
        </p:nvSpPr>
        <p:spPr/>
        <p:txBody>
          <a:bodyPr/>
          <a:lstStyle/>
          <a:p>
            <a:pPr marL="0" indent="0">
              <a:buNone/>
            </a:pPr>
            <a:r>
              <a:rPr lang="fr-FR" dirty="0" smtClean="0"/>
              <a:t>Sixième titre (108 à 149): Surveillance macro prudentielle, résolution des difficultés des établissements de crédit et système de garantie des dépôts </a:t>
            </a:r>
          </a:p>
          <a:p>
            <a:pPr marL="0" indent="0">
              <a:buNone/>
            </a:pPr>
            <a:r>
              <a:rPr lang="fr-FR" dirty="0" smtClean="0"/>
              <a:t>Septième titre (150 à 170): Relations entre les établissements de crédit et leur clientèle et intermédiaires en opérations effectuées par les établissements de crédit</a:t>
            </a:r>
          </a:p>
          <a:p>
            <a:pPr marL="0" indent="0">
              <a:buNone/>
            </a:pPr>
            <a:r>
              <a:rPr lang="fr-FR" dirty="0" smtClean="0"/>
              <a:t>Huitième titre ( 171 à 194) : Sanctions disciplinaires et pénales</a:t>
            </a:r>
          </a:p>
          <a:p>
            <a:pPr marL="0" indent="0">
              <a:buNone/>
            </a:pPr>
            <a:r>
              <a:rPr lang="fr-FR" dirty="0" smtClean="0"/>
              <a:t>Neuvième titre ( 195 et 196): dispositions diverses et transitoires</a:t>
            </a:r>
          </a:p>
          <a:p>
            <a:pPr marL="0" indent="0">
              <a:buNone/>
            </a:pPr>
            <a:r>
              <a:rPr lang="fr-FR" dirty="0" smtClean="0"/>
              <a:t> </a:t>
            </a:r>
            <a:endParaRPr lang="fr-FR" dirty="0"/>
          </a:p>
        </p:txBody>
      </p:sp>
    </p:spTree>
    <p:extLst>
      <p:ext uri="{BB962C8B-B14F-4D97-AF65-F5344CB8AC3E}">
        <p14:creationId xmlns:p14="http://schemas.microsoft.com/office/powerpoint/2010/main" val="310773961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u="sng" dirty="0" smtClean="0"/>
              <a:t>Approche conceptuelle:</a:t>
            </a:r>
            <a:endParaRPr lang="fr-FR" dirty="0"/>
          </a:p>
        </p:txBody>
      </p:sp>
      <p:sp>
        <p:nvSpPr>
          <p:cNvPr id="3" name="Espace réservé du contenu 2"/>
          <p:cNvSpPr>
            <a:spLocks noGrp="1"/>
          </p:cNvSpPr>
          <p:nvPr>
            <p:ph idx="1"/>
          </p:nvPr>
        </p:nvSpPr>
        <p:spPr/>
        <p:txBody>
          <a:bodyPr>
            <a:normAutofit fontScale="85000" lnSpcReduction="20000"/>
          </a:bodyPr>
          <a:lstStyle/>
          <a:p>
            <a:pPr marL="0" indent="0">
              <a:buNone/>
            </a:pPr>
            <a:r>
              <a:rPr lang="fr-FR" u="sng" dirty="0" smtClean="0"/>
              <a:t>Caractéristiques:</a:t>
            </a:r>
          </a:p>
          <a:p>
            <a:r>
              <a:rPr lang="fr-FR" dirty="0" smtClean="0"/>
              <a:t>Droit professionnel: réglemente une profession déterminée avec tous ses rapports et ses effets</a:t>
            </a:r>
          </a:p>
          <a:p>
            <a:r>
              <a:rPr lang="fr-FR" dirty="0"/>
              <a:t> D</a:t>
            </a:r>
            <a:r>
              <a:rPr lang="fr-FR" dirty="0" smtClean="0"/>
              <a:t>roit technique: régit des opérations répétées de façon continue</a:t>
            </a:r>
          </a:p>
          <a:p>
            <a:r>
              <a:rPr lang="fr-FR" dirty="0"/>
              <a:t> </a:t>
            </a:r>
            <a:r>
              <a:rPr lang="fr-FR" dirty="0" smtClean="0"/>
              <a:t>Droit à caractère international: la majorité de ses techniques sont importées et qui entretiennent des rapports étroits avec le commerce international ce qui suppose leur adaptation pour assurer la gestion de ce secteur</a:t>
            </a:r>
          </a:p>
          <a:p>
            <a:r>
              <a:rPr lang="fr-FR" dirty="0" smtClean="0"/>
              <a:t>Droit dominé par la pratique: si le DT Bancaire ne jouit pas d’une autonomie absolue, puisqu’il est institué sur les bases du droit civil et le droit commercial, il a acquis en contrepartie, progressivement, des caractéristiques spécifiques, suite aux règles qu’il regorge, les opérations qu’il traite, , les instruments et les techniques qu’il utilise, qui sont dominés par les pratiques professionnelles, innovantes en fonction de l’évolution des besoins économiques, et le progrès technique</a:t>
            </a:r>
            <a:endParaRPr lang="fr-FR" dirty="0"/>
          </a:p>
        </p:txBody>
      </p:sp>
    </p:spTree>
    <p:extLst>
      <p:ext uri="{BB962C8B-B14F-4D97-AF65-F5344CB8AC3E}">
        <p14:creationId xmlns:p14="http://schemas.microsoft.com/office/powerpoint/2010/main" val="2835330941"/>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b="1" dirty="0" smtClean="0"/>
              <a:t/>
            </a:r>
            <a:br>
              <a:rPr lang="fr-FR" b="1" dirty="0" smtClean="0"/>
            </a:br>
            <a:r>
              <a:rPr lang="fr-FR" b="1" dirty="0" smtClean="0"/>
              <a:t>Chapitre </a:t>
            </a:r>
            <a:r>
              <a:rPr lang="fr-FR" b="1" dirty="0"/>
              <a:t>2</a:t>
            </a:r>
            <a:r>
              <a:rPr lang="fr-FR" dirty="0"/>
              <a:t> : les acteurs et les activités concernés par le droit bancaire</a:t>
            </a:r>
            <a:br>
              <a:rPr lang="fr-FR" dirty="0"/>
            </a:br>
            <a:endParaRPr lang="fr-FR" dirty="0"/>
          </a:p>
        </p:txBody>
      </p:sp>
      <p:sp>
        <p:nvSpPr>
          <p:cNvPr id="3" name="Espace réservé du contenu 2"/>
          <p:cNvSpPr>
            <a:spLocks noGrp="1"/>
          </p:cNvSpPr>
          <p:nvPr>
            <p:ph idx="1"/>
          </p:nvPr>
        </p:nvSpPr>
        <p:spPr/>
        <p:txBody>
          <a:bodyPr>
            <a:normAutofit/>
          </a:bodyPr>
          <a:lstStyle/>
          <a:p>
            <a:pPr marL="0" indent="0">
              <a:buNone/>
            </a:pPr>
            <a:r>
              <a:rPr lang="fr-FR" sz="6000" dirty="0" smtClean="0"/>
              <a:t>Section 1: les acteurs</a:t>
            </a:r>
          </a:p>
          <a:p>
            <a:pPr marL="0" indent="0">
              <a:buNone/>
            </a:pPr>
            <a:r>
              <a:rPr lang="fr-FR" sz="6000" dirty="0" smtClean="0"/>
              <a:t>Section 2: les activités</a:t>
            </a:r>
            <a:endParaRPr lang="fr-FR" sz="6000" dirty="0"/>
          </a:p>
        </p:txBody>
      </p:sp>
    </p:spTree>
    <p:extLst>
      <p:ext uri="{BB962C8B-B14F-4D97-AF65-F5344CB8AC3E}">
        <p14:creationId xmlns:p14="http://schemas.microsoft.com/office/powerpoint/2010/main" val="3669825751"/>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Section 1: les acteurs</a:t>
            </a:r>
            <a:endParaRPr lang="fr-FR" dirty="0"/>
          </a:p>
        </p:txBody>
      </p:sp>
      <p:sp>
        <p:nvSpPr>
          <p:cNvPr id="3" name="Espace réservé du contenu 2"/>
          <p:cNvSpPr>
            <a:spLocks noGrp="1"/>
          </p:cNvSpPr>
          <p:nvPr>
            <p:ph idx="1"/>
          </p:nvPr>
        </p:nvSpPr>
        <p:spPr/>
        <p:txBody>
          <a:bodyPr>
            <a:normAutofit/>
          </a:bodyPr>
          <a:lstStyle/>
          <a:p>
            <a:pPr marL="0" indent="0">
              <a:buNone/>
            </a:pPr>
            <a:endParaRPr lang="fr-FR" dirty="0"/>
          </a:p>
          <a:p>
            <a:pPr marL="0" indent="0">
              <a:buNone/>
            </a:pPr>
            <a:r>
              <a:rPr lang="fr-FR" dirty="0"/>
              <a:t>Sous-section 1 : les établissements de crédit</a:t>
            </a:r>
          </a:p>
          <a:p>
            <a:pPr marL="0" indent="0">
              <a:buNone/>
            </a:pPr>
            <a:r>
              <a:rPr lang="fr-FR" dirty="0" smtClean="0"/>
              <a:t>Sous-section </a:t>
            </a:r>
            <a:r>
              <a:rPr lang="fr-FR" dirty="0"/>
              <a:t>2: les organismes assimilés</a:t>
            </a:r>
          </a:p>
          <a:p>
            <a:pPr marL="0" lvl="0" indent="0">
              <a:buNone/>
            </a:pPr>
            <a:r>
              <a:rPr lang="fr-FR" dirty="0"/>
              <a:t> Sous-section 3: les institutions de concertation, de régulation et de contrôle</a:t>
            </a:r>
          </a:p>
          <a:p>
            <a:pPr marL="0" lvl="0" indent="0">
              <a:buNone/>
            </a:pPr>
            <a:r>
              <a:rPr lang="fr-FR" dirty="0"/>
              <a:t> Sous-section 4: les banques participatives</a:t>
            </a:r>
          </a:p>
          <a:p>
            <a:pPr marL="0" lvl="0" indent="0">
              <a:buNone/>
            </a:pPr>
            <a:r>
              <a:rPr lang="fr-FR" dirty="0"/>
              <a:t> Sous-section 5: la clientèle </a:t>
            </a:r>
          </a:p>
        </p:txBody>
      </p:sp>
    </p:spTree>
    <p:extLst>
      <p:ext uri="{BB962C8B-B14F-4D97-AF65-F5344CB8AC3E}">
        <p14:creationId xmlns:p14="http://schemas.microsoft.com/office/powerpoint/2010/main" val="3781484420"/>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Section 1: les acteurs</a:t>
            </a:r>
          </a:p>
        </p:txBody>
      </p:sp>
      <p:sp>
        <p:nvSpPr>
          <p:cNvPr id="3" name="Espace réservé du contenu 2"/>
          <p:cNvSpPr>
            <a:spLocks noGrp="1"/>
          </p:cNvSpPr>
          <p:nvPr>
            <p:ph idx="1"/>
          </p:nvPr>
        </p:nvSpPr>
        <p:spPr/>
        <p:txBody>
          <a:bodyPr/>
          <a:lstStyle/>
          <a:p>
            <a:pPr marL="0" indent="0">
              <a:buNone/>
            </a:pPr>
            <a:r>
              <a:rPr lang="fr-FR" sz="4400" dirty="0"/>
              <a:t>Sous-section 1 : les établissements de crédit</a:t>
            </a:r>
          </a:p>
          <a:p>
            <a:pPr marL="0" indent="0">
              <a:buNone/>
            </a:pPr>
            <a:r>
              <a:rPr lang="fr-FR" sz="4400" dirty="0"/>
              <a:t>§1 : Définition de l’établissement de crédit</a:t>
            </a:r>
          </a:p>
          <a:p>
            <a:pPr marL="0" indent="0">
              <a:buNone/>
            </a:pPr>
            <a:r>
              <a:rPr lang="fr-FR" sz="4400" dirty="0"/>
              <a:t>§2 : Types d’établissement de crédit</a:t>
            </a:r>
          </a:p>
          <a:p>
            <a:pPr marL="0" lvl="0" indent="0">
              <a:buNone/>
            </a:pPr>
            <a:r>
              <a:rPr lang="fr-FR" sz="4400" dirty="0"/>
              <a:t>Les banques</a:t>
            </a:r>
          </a:p>
          <a:p>
            <a:pPr marL="0" lvl="0" indent="0">
              <a:buNone/>
            </a:pPr>
            <a:r>
              <a:rPr lang="fr-FR" sz="4400" dirty="0"/>
              <a:t>Les sociétés de financement</a:t>
            </a:r>
          </a:p>
          <a:p>
            <a:pPr marL="0" indent="0">
              <a:buNone/>
            </a:pPr>
            <a:endParaRPr lang="fr-FR" dirty="0"/>
          </a:p>
        </p:txBody>
      </p:sp>
    </p:spTree>
    <p:extLst>
      <p:ext uri="{BB962C8B-B14F-4D97-AF65-F5344CB8AC3E}">
        <p14:creationId xmlns:p14="http://schemas.microsoft.com/office/powerpoint/2010/main" val="4017194233"/>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§1 : Définition de l’établissement de crédit</a:t>
            </a:r>
            <a:br>
              <a:rPr lang="fr-FR" dirty="0"/>
            </a:br>
            <a:endParaRPr lang="fr-FR" dirty="0"/>
          </a:p>
        </p:txBody>
      </p:sp>
      <p:sp>
        <p:nvSpPr>
          <p:cNvPr id="3" name="Espace réservé du contenu 2"/>
          <p:cNvSpPr>
            <a:spLocks noGrp="1"/>
          </p:cNvSpPr>
          <p:nvPr>
            <p:ph idx="1"/>
          </p:nvPr>
        </p:nvSpPr>
        <p:spPr/>
        <p:txBody>
          <a:bodyPr>
            <a:normAutofit fontScale="92500" lnSpcReduction="10000"/>
          </a:bodyPr>
          <a:lstStyle/>
          <a:p>
            <a:pPr marL="0" indent="0" algn="justLow">
              <a:buNone/>
            </a:pPr>
            <a:r>
              <a:rPr lang="fr-FR" dirty="0" smtClean="0"/>
              <a:t>	</a:t>
            </a:r>
            <a:r>
              <a:rPr lang="fr-FR" sz="3200" dirty="0" smtClean="0"/>
              <a:t>L’article 1</a:t>
            </a:r>
            <a:r>
              <a:rPr lang="fr-FR" sz="3200" baseline="30000" dirty="0" smtClean="0"/>
              <a:t>er</a:t>
            </a:r>
            <a:r>
              <a:rPr lang="fr-FR" sz="3200" dirty="0" smtClean="0"/>
              <a:t>  de la loi bancaire dispose « </a:t>
            </a:r>
            <a:r>
              <a:rPr lang="en-US" sz="3200" dirty="0"/>
              <a:t>Sont </a:t>
            </a:r>
            <a:r>
              <a:rPr lang="en-US" sz="3200" dirty="0" err="1"/>
              <a:t>considérés</a:t>
            </a:r>
            <a:r>
              <a:rPr lang="en-US" sz="3200" dirty="0"/>
              <a:t> </a:t>
            </a:r>
            <a:r>
              <a:rPr lang="en-US" sz="3200" dirty="0" err="1"/>
              <a:t>comme</a:t>
            </a:r>
            <a:r>
              <a:rPr lang="en-US" sz="3200" dirty="0"/>
              <a:t> </a:t>
            </a:r>
            <a:r>
              <a:rPr lang="en-US" sz="3200" dirty="0" err="1"/>
              <a:t>établissements</a:t>
            </a:r>
            <a:r>
              <a:rPr lang="en-US" sz="3200" dirty="0"/>
              <a:t> de crédit les </a:t>
            </a:r>
            <a:r>
              <a:rPr lang="en-US" sz="3200" dirty="0" err="1"/>
              <a:t>personnes</a:t>
            </a:r>
            <a:r>
              <a:rPr lang="en-US" sz="3200" dirty="0"/>
              <a:t> </a:t>
            </a:r>
            <a:r>
              <a:rPr lang="en-US" sz="3200" dirty="0" err="1"/>
              <a:t>morales</a:t>
            </a:r>
            <a:r>
              <a:rPr lang="en-US" sz="3200" dirty="0"/>
              <a:t> qui </a:t>
            </a:r>
            <a:r>
              <a:rPr lang="en-US" sz="3200" dirty="0" err="1"/>
              <a:t>exercent</a:t>
            </a:r>
            <a:r>
              <a:rPr lang="en-US" sz="3200" dirty="0"/>
              <a:t> leur </a:t>
            </a:r>
            <a:r>
              <a:rPr lang="en-US" sz="3200" dirty="0" err="1"/>
              <a:t>activité</a:t>
            </a:r>
            <a:r>
              <a:rPr lang="en-US" sz="3200" dirty="0"/>
              <a:t> au </a:t>
            </a:r>
            <a:r>
              <a:rPr lang="en-US" sz="3200" dirty="0" err="1"/>
              <a:t>Maroc</a:t>
            </a:r>
            <a:r>
              <a:rPr lang="en-US" sz="3200" dirty="0"/>
              <a:t>, </a:t>
            </a:r>
            <a:r>
              <a:rPr lang="en-US" sz="3200" dirty="0" err="1"/>
              <a:t>quels</a:t>
            </a:r>
            <a:r>
              <a:rPr lang="en-US" sz="3200" dirty="0"/>
              <a:t> que </a:t>
            </a:r>
            <a:r>
              <a:rPr lang="en-US" sz="3200" dirty="0" err="1"/>
              <a:t>soient</a:t>
            </a:r>
            <a:r>
              <a:rPr lang="en-US" sz="3200" dirty="0"/>
              <a:t> le lieu de leur </a:t>
            </a:r>
            <a:r>
              <a:rPr lang="en-US" sz="3200" dirty="0" err="1"/>
              <a:t>siège</a:t>
            </a:r>
            <a:r>
              <a:rPr lang="en-US" sz="3200" dirty="0"/>
              <a:t> social, la </a:t>
            </a:r>
            <a:r>
              <a:rPr lang="en-US" sz="3200" dirty="0" err="1"/>
              <a:t>nationalité</a:t>
            </a:r>
            <a:r>
              <a:rPr lang="en-US" sz="3200" dirty="0"/>
              <a:t> des </a:t>
            </a:r>
            <a:r>
              <a:rPr lang="en-US" sz="3200" dirty="0" err="1"/>
              <a:t>apporteurs</a:t>
            </a:r>
            <a:r>
              <a:rPr lang="en-US" sz="3200" dirty="0"/>
              <a:t> de leur capital social ou de leur dotation ou </a:t>
            </a:r>
            <a:r>
              <a:rPr lang="en-US" sz="3200" dirty="0" err="1"/>
              <a:t>celle</a:t>
            </a:r>
            <a:r>
              <a:rPr lang="en-US" sz="3200" dirty="0"/>
              <a:t> de </a:t>
            </a:r>
            <a:r>
              <a:rPr lang="en-US" sz="3200" dirty="0" err="1"/>
              <a:t>leurs</a:t>
            </a:r>
            <a:r>
              <a:rPr lang="en-US" sz="3200" dirty="0"/>
              <a:t> </a:t>
            </a:r>
            <a:r>
              <a:rPr lang="en-US" sz="3200" dirty="0" err="1"/>
              <a:t>dirigeants</a:t>
            </a:r>
            <a:r>
              <a:rPr lang="en-US" sz="3200" dirty="0"/>
              <a:t> et qui </a:t>
            </a:r>
            <a:r>
              <a:rPr lang="en-US" sz="3200" dirty="0" err="1"/>
              <a:t>exercent</a:t>
            </a:r>
            <a:r>
              <a:rPr lang="en-US" sz="3200" dirty="0"/>
              <a:t>, à titre de profession </a:t>
            </a:r>
            <a:r>
              <a:rPr lang="en-US" sz="3200" dirty="0" err="1"/>
              <a:t>habituelle</a:t>
            </a:r>
            <a:r>
              <a:rPr lang="en-US" sz="3200" dirty="0"/>
              <a:t>, </a:t>
            </a:r>
            <a:r>
              <a:rPr lang="en-US" sz="3200" dirty="0" err="1"/>
              <a:t>une</a:t>
            </a:r>
            <a:r>
              <a:rPr lang="en-US" sz="3200" dirty="0"/>
              <a:t> ou </a:t>
            </a:r>
            <a:r>
              <a:rPr lang="en-US" sz="3200" dirty="0" err="1"/>
              <a:t>plusieurs</a:t>
            </a:r>
            <a:r>
              <a:rPr lang="en-US" sz="3200" dirty="0"/>
              <a:t> des </a:t>
            </a:r>
            <a:r>
              <a:rPr lang="en-US" sz="3200" dirty="0" err="1"/>
              <a:t>activités</a:t>
            </a:r>
            <a:r>
              <a:rPr lang="en-US" sz="3200" dirty="0"/>
              <a:t> </a:t>
            </a:r>
            <a:r>
              <a:rPr lang="en-US" sz="3200" dirty="0" err="1"/>
              <a:t>suivantes</a:t>
            </a:r>
            <a:r>
              <a:rPr lang="en-US" sz="3200" dirty="0"/>
              <a:t> :</a:t>
            </a:r>
            <a:endParaRPr lang="fr-FR" sz="3200" dirty="0"/>
          </a:p>
          <a:p>
            <a:pPr marL="0" lvl="0" indent="0" algn="justLow">
              <a:buNone/>
            </a:pPr>
            <a:r>
              <a:rPr lang="en-US" sz="3200" dirty="0" smtClean="0"/>
              <a:t>- la </a:t>
            </a:r>
            <a:r>
              <a:rPr lang="en-US" sz="3200" dirty="0" err="1"/>
              <a:t>réception</a:t>
            </a:r>
            <a:r>
              <a:rPr lang="en-US" sz="3200" dirty="0"/>
              <a:t> de fonds du public ; — les opérations de crédit ;</a:t>
            </a:r>
            <a:endParaRPr lang="fr-FR" sz="3200" dirty="0"/>
          </a:p>
          <a:p>
            <a:pPr marL="0" indent="0" algn="justLow">
              <a:buNone/>
            </a:pPr>
            <a:r>
              <a:rPr lang="en-US" sz="3200" dirty="0" smtClean="0"/>
              <a:t>- la </a:t>
            </a:r>
            <a:r>
              <a:rPr lang="en-US" sz="3200" dirty="0"/>
              <a:t>mise à la disposition de la </a:t>
            </a:r>
            <a:r>
              <a:rPr lang="en-US" sz="3200" dirty="0" err="1"/>
              <a:t>clientèle</a:t>
            </a:r>
            <a:r>
              <a:rPr lang="en-US" sz="3200" dirty="0"/>
              <a:t> de tous moyens de paiement, ou leur gestion.</a:t>
            </a:r>
            <a:endParaRPr lang="fr-FR" sz="3200" dirty="0"/>
          </a:p>
          <a:p>
            <a:pPr marL="0" indent="0" algn="justLow">
              <a:buNone/>
            </a:pPr>
            <a:r>
              <a:rPr lang="fr-FR" sz="3200" dirty="0" smtClean="0"/>
              <a:t> </a:t>
            </a:r>
            <a:endParaRPr lang="fr-FR" sz="3200" dirty="0"/>
          </a:p>
        </p:txBody>
      </p:sp>
    </p:spTree>
    <p:extLst>
      <p:ext uri="{BB962C8B-B14F-4D97-AF65-F5344CB8AC3E}">
        <p14:creationId xmlns:p14="http://schemas.microsoft.com/office/powerpoint/2010/main" val="163533628"/>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a:t>§2 : Types d’établissement de crédit</a:t>
            </a:r>
            <a:br>
              <a:rPr lang="fr-FR" dirty="0"/>
            </a:br>
            <a:endParaRPr lang="fr-FR" dirty="0"/>
          </a:p>
        </p:txBody>
      </p:sp>
      <p:sp>
        <p:nvSpPr>
          <p:cNvPr id="3" name="Espace réservé du contenu 2"/>
          <p:cNvSpPr>
            <a:spLocks noGrp="1"/>
          </p:cNvSpPr>
          <p:nvPr>
            <p:ph idx="1"/>
          </p:nvPr>
        </p:nvSpPr>
        <p:spPr/>
        <p:txBody>
          <a:bodyPr/>
          <a:lstStyle/>
          <a:p>
            <a:pPr marL="0" lvl="0" indent="0">
              <a:buNone/>
            </a:pPr>
            <a:r>
              <a:rPr lang="fr-FR" sz="5400" dirty="0" smtClean="0"/>
              <a:t>A- Les banques 19</a:t>
            </a:r>
          </a:p>
          <a:p>
            <a:pPr marL="0" lvl="0" indent="0">
              <a:buNone/>
            </a:pPr>
            <a:endParaRPr lang="fr-FR" sz="5400" dirty="0"/>
          </a:p>
          <a:p>
            <a:pPr marL="0" lvl="0" indent="0">
              <a:buNone/>
            </a:pPr>
            <a:r>
              <a:rPr lang="fr-FR" sz="5400" dirty="0" smtClean="0"/>
              <a:t>B- Les </a:t>
            </a:r>
            <a:r>
              <a:rPr lang="fr-FR" sz="5400" dirty="0"/>
              <a:t>sociétés de </a:t>
            </a:r>
            <a:r>
              <a:rPr lang="fr-FR" sz="5400" dirty="0" smtClean="0"/>
              <a:t>financement 35</a:t>
            </a:r>
            <a:endParaRPr lang="fr-FR" sz="5400" dirty="0"/>
          </a:p>
          <a:p>
            <a:endParaRPr lang="fr-FR" dirty="0"/>
          </a:p>
        </p:txBody>
      </p:sp>
    </p:spTree>
    <p:extLst>
      <p:ext uri="{BB962C8B-B14F-4D97-AF65-F5344CB8AC3E}">
        <p14:creationId xmlns:p14="http://schemas.microsoft.com/office/powerpoint/2010/main" val="923180988"/>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sz="5300" dirty="0" smtClean="0"/>
              <a:t>A- </a:t>
            </a:r>
            <a:r>
              <a:rPr lang="fr-FR" sz="5300" dirty="0"/>
              <a:t>Les banques</a:t>
            </a:r>
            <a:r>
              <a:rPr lang="fr-FR" dirty="0"/>
              <a:t/>
            </a:r>
            <a:br>
              <a:rPr lang="fr-FR" dirty="0"/>
            </a:br>
            <a:endParaRPr lang="fr-FR" dirty="0"/>
          </a:p>
        </p:txBody>
      </p:sp>
      <p:sp>
        <p:nvSpPr>
          <p:cNvPr id="3" name="Espace réservé du contenu 2"/>
          <p:cNvSpPr>
            <a:spLocks noGrp="1"/>
          </p:cNvSpPr>
          <p:nvPr>
            <p:ph idx="1"/>
          </p:nvPr>
        </p:nvSpPr>
        <p:spPr/>
        <p:txBody>
          <a:bodyPr/>
          <a:lstStyle/>
          <a:p>
            <a:pPr marL="0" indent="0">
              <a:buNone/>
            </a:pPr>
            <a:endParaRPr lang="fr-FR" dirty="0" smtClean="0"/>
          </a:p>
          <a:p>
            <a:pPr>
              <a:buFontTx/>
              <a:buChar char="-"/>
            </a:pPr>
            <a:r>
              <a:rPr lang="fr-FR" dirty="0" smtClean="0"/>
              <a:t>Habilitées à:</a:t>
            </a:r>
          </a:p>
          <a:p>
            <a:pPr>
              <a:buFontTx/>
              <a:buChar char="-"/>
            </a:pPr>
            <a:r>
              <a:rPr lang="fr-FR" dirty="0" smtClean="0"/>
              <a:t> recevoir des fonds de public à vue ou d’un délai inférieur à 2 ans</a:t>
            </a:r>
          </a:p>
          <a:p>
            <a:pPr>
              <a:buFontTx/>
              <a:buChar char="-"/>
            </a:pPr>
            <a:r>
              <a:rPr lang="fr-FR" dirty="0"/>
              <a:t> </a:t>
            </a:r>
            <a:r>
              <a:rPr lang="fr-FR" dirty="0" smtClean="0"/>
              <a:t>effectuer des les opérations de banque par nature et les opérations qui leur sont assimilées</a:t>
            </a:r>
          </a:p>
          <a:p>
            <a:pPr>
              <a:buFontTx/>
              <a:buChar char="-"/>
            </a:pPr>
            <a:r>
              <a:rPr lang="fr-FR" dirty="0"/>
              <a:t> </a:t>
            </a:r>
            <a:r>
              <a:rPr lang="fr-FR" dirty="0" smtClean="0"/>
              <a:t>commercialiser des produits participatifs conformément aux dispositions qui leur sont inhérentes.</a:t>
            </a:r>
            <a:endParaRPr lang="fr-FR" dirty="0"/>
          </a:p>
        </p:txBody>
      </p:sp>
    </p:spTree>
    <p:extLst>
      <p:ext uri="{BB962C8B-B14F-4D97-AF65-F5344CB8AC3E}">
        <p14:creationId xmlns:p14="http://schemas.microsoft.com/office/powerpoint/2010/main" val="645393421"/>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B- Les sociétés de financement</a:t>
            </a:r>
          </a:p>
        </p:txBody>
      </p:sp>
      <p:sp>
        <p:nvSpPr>
          <p:cNvPr id="3" name="Espace réservé du contenu 2"/>
          <p:cNvSpPr>
            <a:spLocks noGrp="1"/>
          </p:cNvSpPr>
          <p:nvPr>
            <p:ph idx="1"/>
          </p:nvPr>
        </p:nvSpPr>
        <p:spPr/>
        <p:txBody>
          <a:bodyPr>
            <a:normAutofit lnSpcReduction="10000"/>
          </a:bodyPr>
          <a:lstStyle/>
          <a:p>
            <a:pPr>
              <a:buFontTx/>
              <a:buChar char="-"/>
            </a:pPr>
            <a:r>
              <a:rPr lang="fr-FR" dirty="0" smtClean="0"/>
              <a:t>Régies depuis 1993 par la loi bancaire</a:t>
            </a:r>
          </a:p>
          <a:p>
            <a:pPr>
              <a:buFontTx/>
              <a:buChar char="-"/>
            </a:pPr>
            <a:r>
              <a:rPr lang="fr-FR" dirty="0"/>
              <a:t> </a:t>
            </a:r>
            <a:r>
              <a:rPr lang="fr-FR" dirty="0" smtClean="0"/>
              <a:t>l’article 13 de la nouvelle loi:</a:t>
            </a:r>
          </a:p>
          <a:p>
            <a:pPr marL="0" indent="0" algn="justLow">
              <a:lnSpc>
                <a:spcPct val="150000"/>
              </a:lnSpc>
              <a:buNone/>
            </a:pPr>
            <a:r>
              <a:rPr lang="fr-FR" dirty="0" smtClean="0"/>
              <a:t>* Ne sont autorisées à effectuer parmi les activités visées à l’article 1</a:t>
            </a:r>
            <a:r>
              <a:rPr lang="fr-FR" baseline="30000" dirty="0" smtClean="0"/>
              <a:t>er</a:t>
            </a:r>
            <a:r>
              <a:rPr lang="fr-FR" dirty="0" smtClean="0"/>
              <a:t> et aux paragraphes 2 à 5 de l’article 7, que celles précisées dans les décisions d’agréments ou éventuellement dans les textes législatifs ou règlementaires qui leur sont propres.</a:t>
            </a:r>
          </a:p>
          <a:p>
            <a:pPr marL="0" indent="0" algn="justLow">
              <a:lnSpc>
                <a:spcPct val="150000"/>
              </a:lnSpc>
              <a:buNone/>
            </a:pPr>
            <a:r>
              <a:rPr lang="fr-FR" dirty="0" smtClean="0"/>
              <a:t>- Habilitées à recevoir des fonds du public d’un terme supérieur à un an</a:t>
            </a:r>
            <a:endParaRPr lang="fr-FR" dirty="0"/>
          </a:p>
        </p:txBody>
      </p:sp>
    </p:spTree>
    <p:extLst>
      <p:ext uri="{BB962C8B-B14F-4D97-AF65-F5344CB8AC3E}">
        <p14:creationId xmlns:p14="http://schemas.microsoft.com/office/powerpoint/2010/main" val="2637577291"/>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Catégories de sociétés de financement</a:t>
            </a:r>
            <a:endParaRPr lang="fr-FR" dirty="0"/>
          </a:p>
        </p:txBody>
      </p:sp>
      <p:sp>
        <p:nvSpPr>
          <p:cNvPr id="3" name="Espace réservé du contenu 2"/>
          <p:cNvSpPr>
            <a:spLocks noGrp="1"/>
          </p:cNvSpPr>
          <p:nvPr>
            <p:ph idx="1"/>
          </p:nvPr>
        </p:nvSpPr>
        <p:spPr/>
        <p:txBody>
          <a:bodyPr/>
          <a:lstStyle/>
          <a:p>
            <a:pPr marL="0" indent="0">
              <a:buNone/>
            </a:pPr>
            <a:r>
              <a:rPr lang="fr-FR" dirty="0" smtClean="0"/>
              <a:t>I- Celles dont l’opération sont limitées par des dispositions législatives ou règlementaires propres </a:t>
            </a:r>
          </a:p>
          <a:p>
            <a:pPr marL="0" indent="0">
              <a:buNone/>
            </a:pPr>
            <a:r>
              <a:rPr lang="fr-FR" dirty="0" smtClean="0"/>
              <a:t>Ex: la caisse marocaine des marchés</a:t>
            </a:r>
          </a:p>
          <a:p>
            <a:pPr marL="0" indent="0">
              <a:buNone/>
            </a:pPr>
            <a:endParaRPr lang="fr-FR" dirty="0" smtClean="0"/>
          </a:p>
          <a:p>
            <a:pPr marL="0" indent="0">
              <a:buNone/>
            </a:pPr>
            <a:r>
              <a:rPr lang="fr-FR" dirty="0" smtClean="0"/>
              <a:t>II- Celles dont l’activité est précisée par leur agrément </a:t>
            </a:r>
          </a:p>
          <a:p>
            <a:pPr marL="0" indent="0">
              <a:buNone/>
            </a:pPr>
            <a:r>
              <a:rPr lang="fr-FR" dirty="0" smtClean="0"/>
              <a:t>Ex: sociétés de crédits à la consommation, de crédit-bail mobilier et immobilier, d’équipement, de capital risque, d’investissement, des sociétés de cautionnement mutuel…</a:t>
            </a:r>
            <a:endParaRPr lang="fr-FR" dirty="0"/>
          </a:p>
        </p:txBody>
      </p:sp>
    </p:spTree>
    <p:extLst>
      <p:ext uri="{BB962C8B-B14F-4D97-AF65-F5344CB8AC3E}">
        <p14:creationId xmlns:p14="http://schemas.microsoft.com/office/powerpoint/2010/main" val="4053312622"/>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Sous-section </a:t>
            </a:r>
            <a:r>
              <a:rPr lang="fr-FR" dirty="0"/>
              <a:t>2: les organismes assimilés</a:t>
            </a:r>
            <a:br>
              <a:rPr lang="fr-FR" dirty="0"/>
            </a:br>
            <a:endParaRPr lang="fr-FR" dirty="0"/>
          </a:p>
        </p:txBody>
      </p:sp>
      <p:sp>
        <p:nvSpPr>
          <p:cNvPr id="3" name="Espace réservé du contenu 2"/>
          <p:cNvSpPr>
            <a:spLocks noGrp="1"/>
          </p:cNvSpPr>
          <p:nvPr>
            <p:ph idx="1"/>
          </p:nvPr>
        </p:nvSpPr>
        <p:spPr/>
        <p:txBody>
          <a:bodyPr/>
          <a:lstStyle/>
          <a:p>
            <a:pPr marL="0" indent="0">
              <a:buNone/>
            </a:pPr>
            <a:r>
              <a:rPr lang="fr-FR" dirty="0" smtClean="0"/>
              <a:t>L’article 11:</a:t>
            </a:r>
          </a:p>
          <a:p>
            <a:r>
              <a:rPr lang="fr-FR" dirty="0" smtClean="0"/>
              <a:t>Les établissements de paiement</a:t>
            </a:r>
          </a:p>
          <a:p>
            <a:r>
              <a:rPr lang="fr-FR" dirty="0"/>
              <a:t> </a:t>
            </a:r>
            <a:r>
              <a:rPr lang="fr-FR" dirty="0" smtClean="0"/>
              <a:t>les associations de microcrédit</a:t>
            </a:r>
          </a:p>
          <a:p>
            <a:r>
              <a:rPr lang="fr-FR" dirty="0" smtClean="0"/>
              <a:t>Les banques offshore</a:t>
            </a:r>
          </a:p>
          <a:p>
            <a:r>
              <a:rPr lang="fr-FR" dirty="0"/>
              <a:t> </a:t>
            </a:r>
            <a:r>
              <a:rPr lang="fr-FR" dirty="0" smtClean="0"/>
              <a:t>compagnies financière</a:t>
            </a:r>
          </a:p>
          <a:p>
            <a:r>
              <a:rPr lang="fr-FR" dirty="0"/>
              <a:t> </a:t>
            </a:r>
            <a:r>
              <a:rPr lang="fr-FR" dirty="0" smtClean="0"/>
              <a:t>la caisse de dépôt et de gestion</a:t>
            </a:r>
          </a:p>
          <a:p>
            <a:r>
              <a:rPr lang="fr-FR" dirty="0" smtClean="0"/>
              <a:t>La caisse centrale de garantie</a:t>
            </a:r>
            <a:endParaRPr lang="fr-FR" dirty="0"/>
          </a:p>
        </p:txBody>
      </p:sp>
    </p:spTree>
    <p:extLst>
      <p:ext uri="{BB962C8B-B14F-4D97-AF65-F5344CB8AC3E}">
        <p14:creationId xmlns:p14="http://schemas.microsoft.com/office/powerpoint/2010/main" val="1929525693"/>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§1-Les </a:t>
            </a:r>
            <a:r>
              <a:rPr lang="fr-FR" dirty="0"/>
              <a:t>établissements de paiement</a:t>
            </a:r>
            <a:br>
              <a:rPr lang="fr-FR" dirty="0"/>
            </a:br>
            <a:endParaRPr lang="fr-FR" dirty="0"/>
          </a:p>
        </p:txBody>
      </p:sp>
      <p:sp>
        <p:nvSpPr>
          <p:cNvPr id="3" name="Espace réservé du contenu 2"/>
          <p:cNvSpPr>
            <a:spLocks noGrp="1"/>
          </p:cNvSpPr>
          <p:nvPr>
            <p:ph idx="1"/>
          </p:nvPr>
        </p:nvSpPr>
        <p:spPr/>
        <p:txBody>
          <a:bodyPr>
            <a:normAutofit lnSpcReduction="10000"/>
          </a:bodyPr>
          <a:lstStyle/>
          <a:p>
            <a:pPr marL="0" indent="0">
              <a:buNone/>
            </a:pPr>
            <a:r>
              <a:rPr lang="fr-FR" dirty="0" smtClean="0"/>
              <a:t>Les articles 15 et 16 </a:t>
            </a:r>
          </a:p>
          <a:p>
            <a:pPr marL="0" indent="0">
              <a:buNone/>
            </a:pPr>
            <a:r>
              <a:rPr lang="fr-FR" dirty="0" smtClean="0"/>
              <a:t>Sont ceux qui offrent un ou plusieurs des services de paiement suivants:</a:t>
            </a:r>
          </a:p>
          <a:p>
            <a:pPr>
              <a:buFontTx/>
              <a:buChar char="-"/>
            </a:pPr>
            <a:r>
              <a:rPr lang="fr-FR" dirty="0" smtClean="0"/>
              <a:t>Les opérations de transfert de fonds</a:t>
            </a:r>
          </a:p>
          <a:p>
            <a:pPr>
              <a:buFontTx/>
              <a:buChar char="-"/>
            </a:pPr>
            <a:r>
              <a:rPr lang="fr-FR" dirty="0"/>
              <a:t> </a:t>
            </a:r>
            <a:r>
              <a:rPr lang="fr-FR" dirty="0" smtClean="0"/>
              <a:t>les dépôts et les retraits en espèce sur un compte de paiement</a:t>
            </a:r>
          </a:p>
          <a:p>
            <a:pPr>
              <a:buFontTx/>
              <a:buChar char="-"/>
            </a:pPr>
            <a:r>
              <a:rPr lang="fr-FR" dirty="0"/>
              <a:t> </a:t>
            </a:r>
            <a:r>
              <a:rPr lang="fr-FR" dirty="0" smtClean="0"/>
              <a:t>l’exécution d’opération de paiement par tout moyen de communication à distance</a:t>
            </a:r>
          </a:p>
          <a:p>
            <a:pPr>
              <a:buFontTx/>
              <a:buChar char="-"/>
            </a:pPr>
            <a:r>
              <a:rPr lang="fr-FR" dirty="0" smtClean="0"/>
              <a:t>L’exécution de prélèvement permanents ou unitaires, d’opérations de paiement par carte bancaire et l’exécution de virements</a:t>
            </a:r>
          </a:p>
          <a:p>
            <a:pPr>
              <a:buFontTx/>
              <a:buChar char="-"/>
            </a:pPr>
            <a:r>
              <a:rPr lang="fr-FR" dirty="0" smtClean="0"/>
              <a:t>Les opérations de change </a:t>
            </a:r>
            <a:endParaRPr lang="fr-FR" dirty="0"/>
          </a:p>
        </p:txBody>
      </p:sp>
    </p:spTree>
    <p:extLst>
      <p:ext uri="{BB962C8B-B14F-4D97-AF65-F5344CB8AC3E}">
        <p14:creationId xmlns:p14="http://schemas.microsoft.com/office/powerpoint/2010/main" val="246014220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Aperçu historique</a:t>
            </a:r>
            <a:endParaRPr lang="fr-FR" dirty="0"/>
          </a:p>
        </p:txBody>
      </p:sp>
      <p:sp>
        <p:nvSpPr>
          <p:cNvPr id="3" name="Espace réservé du contenu 2"/>
          <p:cNvSpPr>
            <a:spLocks noGrp="1"/>
          </p:cNvSpPr>
          <p:nvPr>
            <p:ph idx="1"/>
          </p:nvPr>
        </p:nvSpPr>
        <p:spPr/>
        <p:txBody>
          <a:bodyPr>
            <a:normAutofit fontScale="92500" lnSpcReduction="20000"/>
          </a:bodyPr>
          <a:lstStyle/>
          <a:p>
            <a:pPr marL="0" indent="0" algn="justLow">
              <a:buNone/>
            </a:pPr>
            <a:r>
              <a:rPr lang="fr-FR" dirty="0" smtClean="0"/>
              <a:t>Convergence des penseurs: </a:t>
            </a:r>
          </a:p>
          <a:p>
            <a:pPr algn="justLow">
              <a:buFontTx/>
              <a:buChar char="-"/>
            </a:pPr>
            <a:r>
              <a:rPr lang="fr-FR" dirty="0" smtClean="0"/>
              <a:t>L’apparition de la pratique bancaire remontait à la préhistoire</a:t>
            </a:r>
          </a:p>
          <a:p>
            <a:pPr marL="0" indent="0" algn="justLow">
              <a:buNone/>
            </a:pPr>
            <a:r>
              <a:rPr lang="fr-FR" dirty="0" smtClean="0"/>
              <a:t>Divergence des penseurs:</a:t>
            </a:r>
          </a:p>
          <a:p>
            <a:pPr algn="justLow">
              <a:buFontTx/>
              <a:buChar char="-"/>
            </a:pPr>
            <a:r>
              <a:rPr lang="fr-FR" dirty="0" smtClean="0"/>
              <a:t>Pour certains: la première activité bancaire datait de 3500 </a:t>
            </a:r>
            <a:r>
              <a:rPr lang="fr-FR" dirty="0"/>
              <a:t>avant J-C </a:t>
            </a:r>
            <a:r>
              <a:rPr lang="fr-FR" dirty="0" smtClean="0"/>
              <a:t>, à la ville d’Ourouk en Asie mineure, ou les prêtres  du temple de cette ville enregistraient les opérations de réception de dépôts et l’octroi de prêt sur des tableaux en argile</a:t>
            </a:r>
          </a:p>
          <a:p>
            <a:pPr algn="justLow">
              <a:buFontTx/>
              <a:buChar char="-"/>
            </a:pPr>
            <a:r>
              <a:rPr lang="fr-FR" dirty="0" smtClean="0"/>
              <a:t>Pour d’autres: la première activité bancaire commençait vers les années 1700 avant J-C à la Mésopotamie, ou les commerçants recevaient des dépôts et accordaient des crédits; ces pratiques étaient réglementées en vertu de la loi bancaire édictée par le Roi Babylone, sachant que l’invention de la monnaie a été attribuée à un prince nommé Gygès, qui régnait </a:t>
            </a:r>
            <a:r>
              <a:rPr lang="fr-FR" dirty="0" err="1" smtClean="0"/>
              <a:t>lydie</a:t>
            </a:r>
            <a:r>
              <a:rPr lang="fr-FR" dirty="0" smtClean="0"/>
              <a:t> en Asie mineure vers 687  </a:t>
            </a:r>
            <a:r>
              <a:rPr lang="fr-FR" dirty="0"/>
              <a:t>avant </a:t>
            </a:r>
            <a:r>
              <a:rPr lang="fr-FR" dirty="0" smtClean="0"/>
              <a:t>J-C.    </a:t>
            </a:r>
            <a:endParaRPr lang="fr-FR" dirty="0"/>
          </a:p>
        </p:txBody>
      </p:sp>
    </p:spTree>
    <p:extLst>
      <p:ext uri="{BB962C8B-B14F-4D97-AF65-F5344CB8AC3E}">
        <p14:creationId xmlns:p14="http://schemas.microsoft.com/office/powerpoint/2010/main" val="2607598894"/>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§2- les </a:t>
            </a:r>
            <a:r>
              <a:rPr lang="fr-FR" dirty="0"/>
              <a:t>associations de microcrédit</a:t>
            </a:r>
          </a:p>
        </p:txBody>
      </p:sp>
      <p:sp>
        <p:nvSpPr>
          <p:cNvPr id="3" name="Espace réservé du contenu 2"/>
          <p:cNvSpPr>
            <a:spLocks noGrp="1"/>
          </p:cNvSpPr>
          <p:nvPr>
            <p:ph idx="1"/>
          </p:nvPr>
        </p:nvSpPr>
        <p:spPr/>
        <p:txBody>
          <a:bodyPr/>
          <a:lstStyle/>
          <a:p>
            <a:pPr marL="0" indent="0">
              <a:buNone/>
            </a:pPr>
            <a:endParaRPr lang="fr-FR" dirty="0" smtClean="0"/>
          </a:p>
          <a:p>
            <a:pPr marL="0" indent="0">
              <a:buNone/>
            </a:pPr>
            <a:r>
              <a:rPr lang="fr-FR" dirty="0" smtClean="0"/>
              <a:t>Régies aussi bien par la loi 103.12 que celle 18.97 qui leur sont propre</a:t>
            </a:r>
            <a:endParaRPr lang="fr-FR" dirty="0"/>
          </a:p>
        </p:txBody>
      </p:sp>
    </p:spTree>
    <p:extLst>
      <p:ext uri="{BB962C8B-B14F-4D97-AF65-F5344CB8AC3E}">
        <p14:creationId xmlns:p14="http://schemas.microsoft.com/office/powerpoint/2010/main" val="635631401"/>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§3- Les </a:t>
            </a:r>
            <a:r>
              <a:rPr lang="fr-FR" dirty="0"/>
              <a:t>banques offshore</a:t>
            </a:r>
            <a:br>
              <a:rPr lang="fr-FR" dirty="0"/>
            </a:br>
            <a:endParaRPr lang="fr-FR" dirty="0"/>
          </a:p>
        </p:txBody>
      </p:sp>
      <p:sp>
        <p:nvSpPr>
          <p:cNvPr id="3" name="Espace réservé du contenu 2"/>
          <p:cNvSpPr>
            <a:spLocks noGrp="1"/>
          </p:cNvSpPr>
          <p:nvPr>
            <p:ph idx="1"/>
          </p:nvPr>
        </p:nvSpPr>
        <p:spPr/>
        <p:txBody>
          <a:bodyPr>
            <a:normAutofit fontScale="92500" lnSpcReduction="20000"/>
          </a:bodyPr>
          <a:lstStyle/>
          <a:p>
            <a:pPr marL="0" indent="0">
              <a:buNone/>
            </a:pPr>
            <a:r>
              <a:rPr lang="fr-FR" dirty="0" smtClean="0"/>
              <a:t>Régies aussi bien par la loi 103.12 que celle 58.90 relative aux place financières offshore</a:t>
            </a:r>
          </a:p>
          <a:p>
            <a:pPr marL="0" indent="0">
              <a:buNone/>
            </a:pPr>
            <a:r>
              <a:rPr lang="fr-FR" dirty="0" smtClean="0"/>
              <a:t>Article 1 définit les banques offshore comme étant des personnes morales ayant leur siège dans une place financière offshore, quelle que soit la nationalité de ses dirigeants et les détenteurs de son capital social, et ayant pour profession habituelle et principale de recevoir des dépôts en monnaies étrangères convertibles et d’effectuer de ces dépôt toutes les opérations financières.</a:t>
            </a:r>
          </a:p>
          <a:p>
            <a:pPr>
              <a:buFontTx/>
              <a:buChar char="-"/>
            </a:pPr>
            <a:r>
              <a:rPr lang="fr-FR" dirty="0" smtClean="0"/>
              <a:t>Six banque offshore au Maroc</a:t>
            </a:r>
          </a:p>
          <a:p>
            <a:pPr>
              <a:buFontTx/>
              <a:buChar char="-"/>
            </a:pPr>
            <a:r>
              <a:rPr lang="fr-FR" dirty="0"/>
              <a:t> </a:t>
            </a:r>
            <a:r>
              <a:rPr lang="fr-FR" dirty="0" smtClean="0"/>
              <a:t>les avantages fiscales: elles bénéficient d’un taux de l’IS de 10%, un impôt forfaitaire libératoire égal à 25000 dollard, en plus d’un impôt sur le revenu de 20%. Elles bénéficient d’une exonération de la Tva et des droits d’enregistrement </a:t>
            </a:r>
            <a:endParaRPr lang="fr-FR" dirty="0"/>
          </a:p>
        </p:txBody>
      </p:sp>
    </p:spTree>
    <p:extLst>
      <p:ext uri="{BB962C8B-B14F-4D97-AF65-F5344CB8AC3E}">
        <p14:creationId xmlns:p14="http://schemas.microsoft.com/office/powerpoint/2010/main" val="1641890624"/>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§4- compagnies </a:t>
            </a:r>
            <a:r>
              <a:rPr lang="fr-FR" dirty="0"/>
              <a:t>financière</a:t>
            </a:r>
            <a:br>
              <a:rPr lang="fr-FR" dirty="0"/>
            </a:br>
            <a:endParaRPr lang="fr-FR" dirty="0"/>
          </a:p>
        </p:txBody>
      </p:sp>
      <p:sp>
        <p:nvSpPr>
          <p:cNvPr id="3" name="Espace réservé du contenu 2"/>
          <p:cNvSpPr>
            <a:spLocks noGrp="1"/>
          </p:cNvSpPr>
          <p:nvPr>
            <p:ph idx="1"/>
          </p:nvPr>
        </p:nvSpPr>
        <p:spPr/>
        <p:txBody>
          <a:bodyPr/>
          <a:lstStyle/>
          <a:p>
            <a:pPr marL="0" indent="0">
              <a:buNone/>
            </a:pPr>
            <a:r>
              <a:rPr lang="fr-FR" dirty="0" smtClean="0"/>
              <a:t>L’article 20 :</a:t>
            </a:r>
          </a:p>
          <a:p>
            <a:pPr marL="0" indent="0">
              <a:buNone/>
            </a:pPr>
            <a:r>
              <a:rPr lang="fr-FR" dirty="0" smtClean="0"/>
              <a:t>Les sociétés qui contrôlent exclusivement ou principalement un ou plusieurs établissement de crédits</a:t>
            </a:r>
          </a:p>
          <a:p>
            <a:r>
              <a:rPr lang="fr-FR" dirty="0" smtClean="0"/>
              <a:t>Le contrôle prend la forme :</a:t>
            </a:r>
          </a:p>
          <a:p>
            <a:pPr>
              <a:buFontTx/>
              <a:buChar char="-"/>
            </a:pPr>
            <a:r>
              <a:rPr lang="fr-FR" dirty="0" smtClean="0"/>
              <a:t>La détention d’une fraction du capital conférant la majorité des droits de vote</a:t>
            </a:r>
          </a:p>
          <a:p>
            <a:pPr>
              <a:buFontTx/>
              <a:buChar char="-"/>
            </a:pPr>
            <a:r>
              <a:rPr lang="fr-FR" dirty="0" smtClean="0"/>
              <a:t>L’exercice du pouvoir d’administration, de direction ou de surveillance  </a:t>
            </a:r>
            <a:endParaRPr lang="fr-FR" dirty="0"/>
          </a:p>
        </p:txBody>
      </p:sp>
    </p:spTree>
    <p:extLst>
      <p:ext uri="{BB962C8B-B14F-4D97-AF65-F5344CB8AC3E}">
        <p14:creationId xmlns:p14="http://schemas.microsoft.com/office/powerpoint/2010/main" val="643105600"/>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§5- la caisse de dépôt et de gestion</a:t>
            </a:r>
            <a:endParaRPr lang="fr-FR" dirty="0"/>
          </a:p>
        </p:txBody>
      </p:sp>
      <p:sp>
        <p:nvSpPr>
          <p:cNvPr id="3" name="Espace réservé du contenu 2"/>
          <p:cNvSpPr>
            <a:spLocks noGrp="1"/>
          </p:cNvSpPr>
          <p:nvPr>
            <p:ph idx="1"/>
          </p:nvPr>
        </p:nvSpPr>
        <p:spPr/>
        <p:txBody>
          <a:bodyPr>
            <a:normAutofit fontScale="92500" lnSpcReduction="10000"/>
          </a:bodyPr>
          <a:lstStyle/>
          <a:p>
            <a:pPr marL="0" indent="0" algn="justLow">
              <a:buNone/>
            </a:pPr>
            <a:r>
              <a:rPr lang="fr-FR" dirty="0" smtClean="0"/>
              <a:t>- Créé en 1959</a:t>
            </a:r>
          </a:p>
          <a:p>
            <a:pPr algn="justLow">
              <a:buFontTx/>
              <a:buChar char="-"/>
            </a:pPr>
            <a:r>
              <a:rPr lang="fr-FR" dirty="0" smtClean="0"/>
              <a:t>Établissement public et financier</a:t>
            </a:r>
          </a:p>
          <a:p>
            <a:pPr algn="justLow">
              <a:buFontTx/>
              <a:buChar char="-"/>
            </a:pPr>
            <a:r>
              <a:rPr lang="fr-FR" dirty="0" smtClean="0"/>
              <a:t> l’objectif majeur: la sécurisation de l’épargne nationale</a:t>
            </a:r>
          </a:p>
          <a:p>
            <a:pPr algn="justLow">
              <a:buFontTx/>
              <a:buChar char="-"/>
            </a:pPr>
            <a:r>
              <a:rPr lang="fr-FR" dirty="0"/>
              <a:t> </a:t>
            </a:r>
            <a:r>
              <a:rPr lang="fr-FR" dirty="0" smtClean="0"/>
              <a:t>missions: gestion des fonds d’épargne provenant de la caisse nationale de la sécurité sociale CNSS, de la caisse d’épargne nationale …</a:t>
            </a:r>
          </a:p>
          <a:p>
            <a:pPr algn="justLow">
              <a:buFontTx/>
              <a:buChar char="-"/>
            </a:pPr>
            <a:r>
              <a:rPr lang="fr-FR" dirty="0" smtClean="0"/>
              <a:t> le placement des ressources d’épargne dans le marché financier et monétaire.</a:t>
            </a:r>
          </a:p>
          <a:p>
            <a:pPr algn="justLow">
              <a:buFontTx/>
              <a:buChar char="-"/>
            </a:pPr>
            <a:r>
              <a:rPr lang="fr-FR" dirty="0"/>
              <a:t> </a:t>
            </a:r>
            <a:r>
              <a:rPr lang="fr-FR" dirty="0" smtClean="0"/>
              <a:t>le premier souscripteur des bons de trésor réservés aux investisseurs</a:t>
            </a:r>
          </a:p>
          <a:p>
            <a:pPr algn="justLow">
              <a:buFontTx/>
              <a:buChar char="-"/>
            </a:pPr>
            <a:r>
              <a:rPr lang="fr-FR" dirty="0" smtClean="0"/>
              <a:t>Octroie des acomptes et des crédits aux collectivités territoriales via le fonds d’</a:t>
            </a:r>
            <a:r>
              <a:rPr lang="fr-FR" dirty="0"/>
              <a:t>é</a:t>
            </a:r>
            <a:r>
              <a:rPr lang="fr-FR" dirty="0" smtClean="0"/>
              <a:t>quipent communal.</a:t>
            </a:r>
          </a:p>
          <a:p>
            <a:pPr>
              <a:buFontTx/>
              <a:buChar char="-"/>
            </a:pPr>
            <a:endParaRPr lang="fr-FR" dirty="0"/>
          </a:p>
        </p:txBody>
      </p:sp>
    </p:spTree>
    <p:extLst>
      <p:ext uri="{BB962C8B-B14F-4D97-AF65-F5344CB8AC3E}">
        <p14:creationId xmlns:p14="http://schemas.microsoft.com/office/powerpoint/2010/main" val="838136097"/>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 §6- </a:t>
            </a:r>
            <a:r>
              <a:rPr lang="fr-FR" dirty="0"/>
              <a:t>La caisse centrale de garantie</a:t>
            </a:r>
            <a:br>
              <a:rPr lang="fr-FR" dirty="0"/>
            </a:br>
            <a:r>
              <a:rPr lang="fr-FR" dirty="0"/>
              <a:t/>
            </a:r>
            <a:br>
              <a:rPr lang="fr-FR" dirty="0"/>
            </a:br>
            <a:endParaRPr lang="fr-FR" dirty="0"/>
          </a:p>
        </p:txBody>
      </p:sp>
      <p:sp>
        <p:nvSpPr>
          <p:cNvPr id="3" name="Espace réservé du contenu 2"/>
          <p:cNvSpPr>
            <a:spLocks noGrp="1"/>
          </p:cNvSpPr>
          <p:nvPr>
            <p:ph idx="1"/>
          </p:nvPr>
        </p:nvSpPr>
        <p:spPr/>
        <p:txBody>
          <a:bodyPr>
            <a:normAutofit/>
          </a:bodyPr>
          <a:lstStyle/>
          <a:p>
            <a:pPr algn="justLow">
              <a:buFontTx/>
              <a:buChar char="-"/>
            </a:pPr>
            <a:r>
              <a:rPr lang="fr-FR" sz="3600" dirty="0" smtClean="0"/>
              <a:t>Créé en 1949</a:t>
            </a:r>
          </a:p>
          <a:p>
            <a:pPr algn="justLow">
              <a:buFontTx/>
              <a:buChar char="-"/>
            </a:pPr>
            <a:r>
              <a:rPr lang="fr-FR" sz="3600" dirty="0"/>
              <a:t> </a:t>
            </a:r>
            <a:r>
              <a:rPr lang="fr-FR" sz="3600" dirty="0" smtClean="0"/>
              <a:t>établissement public</a:t>
            </a:r>
          </a:p>
          <a:p>
            <a:pPr algn="justLow">
              <a:buFontTx/>
              <a:buChar char="-"/>
            </a:pPr>
            <a:r>
              <a:rPr lang="fr-FR" sz="3600" dirty="0"/>
              <a:t> </a:t>
            </a:r>
            <a:r>
              <a:rPr lang="fr-FR" sz="3600" dirty="0" smtClean="0"/>
              <a:t>mission: l’octroie de crédit à travers l’engagement par signature au profit des institutions publiques ou privées ne disposant pas de garanties suffisantes pour bénéficier de crédits bancaires</a:t>
            </a:r>
            <a:endParaRPr lang="fr-FR" sz="3600" dirty="0"/>
          </a:p>
        </p:txBody>
      </p:sp>
    </p:spTree>
    <p:extLst>
      <p:ext uri="{BB962C8B-B14F-4D97-AF65-F5344CB8AC3E}">
        <p14:creationId xmlns:p14="http://schemas.microsoft.com/office/powerpoint/2010/main" val="1404831185"/>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 </a:t>
            </a:r>
            <a:r>
              <a:rPr lang="fr-FR" dirty="0"/>
              <a:t>Sous-section 3: les institutions de concertation, de régulation et de contrôle</a:t>
            </a:r>
            <a:br>
              <a:rPr lang="fr-FR" dirty="0"/>
            </a:br>
            <a:endParaRPr lang="fr-FR" dirty="0"/>
          </a:p>
        </p:txBody>
      </p:sp>
      <p:sp>
        <p:nvSpPr>
          <p:cNvPr id="3" name="Espace réservé du contenu 2"/>
          <p:cNvSpPr>
            <a:spLocks noGrp="1"/>
          </p:cNvSpPr>
          <p:nvPr>
            <p:ph idx="1"/>
          </p:nvPr>
        </p:nvSpPr>
        <p:spPr/>
        <p:txBody>
          <a:bodyPr>
            <a:normAutofit fontScale="85000" lnSpcReduction="20000"/>
          </a:bodyPr>
          <a:lstStyle/>
          <a:p>
            <a:pPr marL="0" indent="0">
              <a:buNone/>
            </a:pPr>
            <a:r>
              <a:rPr lang="fr-FR" dirty="0" smtClean="0"/>
              <a:t>§1: les institutions de contrôle et de régulation</a:t>
            </a:r>
          </a:p>
          <a:p>
            <a:r>
              <a:rPr lang="fr-FR" dirty="0" smtClean="0"/>
              <a:t>Bank Al Maghreb</a:t>
            </a:r>
          </a:p>
          <a:p>
            <a:r>
              <a:rPr lang="fr-FR" dirty="0"/>
              <a:t> </a:t>
            </a:r>
            <a:r>
              <a:rPr lang="fr-FR" dirty="0" smtClean="0"/>
              <a:t>ministère des finances</a:t>
            </a:r>
          </a:p>
          <a:p>
            <a:r>
              <a:rPr lang="fr-FR" dirty="0" smtClean="0"/>
              <a:t>Commissaires aux comptes</a:t>
            </a:r>
          </a:p>
          <a:p>
            <a:r>
              <a:rPr lang="fr-FR" dirty="0" smtClean="0"/>
              <a:t>Conseil supérieur des oulémas </a:t>
            </a:r>
          </a:p>
          <a:p>
            <a:pPr marL="0" indent="0">
              <a:buNone/>
            </a:pPr>
            <a:r>
              <a:rPr lang="fr-FR" dirty="0" smtClean="0"/>
              <a:t>§2: les institutions de concertation</a:t>
            </a:r>
          </a:p>
          <a:p>
            <a:r>
              <a:rPr lang="fr-FR" dirty="0" smtClean="0"/>
              <a:t>Le conseil national du crédit et de l’épargne</a:t>
            </a:r>
          </a:p>
          <a:p>
            <a:r>
              <a:rPr lang="fr-FR" dirty="0" smtClean="0"/>
              <a:t>Le comité des établissements de crédit</a:t>
            </a:r>
          </a:p>
          <a:p>
            <a:r>
              <a:rPr lang="fr-FR" dirty="0"/>
              <a:t> </a:t>
            </a:r>
            <a:r>
              <a:rPr lang="fr-FR" dirty="0" smtClean="0"/>
              <a:t>la commission de discipline des établissement de crédit</a:t>
            </a:r>
          </a:p>
          <a:p>
            <a:r>
              <a:rPr lang="fr-FR" dirty="0" smtClean="0"/>
              <a:t>Les associations professionnelles </a:t>
            </a:r>
          </a:p>
          <a:p>
            <a:r>
              <a:rPr lang="fr-FR" dirty="0"/>
              <a:t> </a:t>
            </a:r>
            <a:r>
              <a:rPr lang="fr-FR" dirty="0" smtClean="0"/>
              <a:t>le comité de coordination et du contrôle </a:t>
            </a:r>
          </a:p>
          <a:p>
            <a:endParaRPr lang="fr-FR" dirty="0"/>
          </a:p>
        </p:txBody>
      </p:sp>
    </p:spTree>
    <p:extLst>
      <p:ext uri="{BB962C8B-B14F-4D97-AF65-F5344CB8AC3E}">
        <p14:creationId xmlns:p14="http://schemas.microsoft.com/office/powerpoint/2010/main" val="941826290"/>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Sous-section 4: les banques participatives</a:t>
            </a:r>
          </a:p>
        </p:txBody>
      </p:sp>
      <p:sp>
        <p:nvSpPr>
          <p:cNvPr id="3" name="Espace réservé du contenu 2"/>
          <p:cNvSpPr>
            <a:spLocks noGrp="1"/>
          </p:cNvSpPr>
          <p:nvPr>
            <p:ph idx="1"/>
          </p:nvPr>
        </p:nvSpPr>
        <p:spPr/>
        <p:txBody>
          <a:bodyPr/>
          <a:lstStyle/>
          <a:p>
            <a:pPr marL="0" indent="0">
              <a:buNone/>
            </a:pPr>
            <a:r>
              <a:rPr lang="fr-FR" dirty="0" smtClean="0"/>
              <a:t>Introduites pour la première fois dans la loi bancaire:</a:t>
            </a:r>
          </a:p>
          <a:p>
            <a:pPr marL="0" indent="0">
              <a:buNone/>
            </a:pPr>
            <a:r>
              <a:rPr lang="fr-FR" dirty="0" smtClean="0"/>
              <a:t>Fera l’objet d’examen détaillé lors du </a:t>
            </a:r>
            <a:r>
              <a:rPr lang="fr-FR" smtClean="0"/>
              <a:t>dernier chapitre</a:t>
            </a:r>
            <a:endParaRPr lang="fr-FR" dirty="0"/>
          </a:p>
        </p:txBody>
      </p:sp>
    </p:spTree>
    <p:extLst>
      <p:ext uri="{BB962C8B-B14F-4D97-AF65-F5344CB8AC3E}">
        <p14:creationId xmlns:p14="http://schemas.microsoft.com/office/powerpoint/2010/main" val="4268581540"/>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§5: la clientèle</a:t>
            </a:r>
            <a:endParaRPr lang="fr-FR" dirty="0"/>
          </a:p>
        </p:txBody>
      </p:sp>
      <p:sp>
        <p:nvSpPr>
          <p:cNvPr id="3" name="Espace réservé du contenu 2"/>
          <p:cNvSpPr>
            <a:spLocks noGrp="1"/>
          </p:cNvSpPr>
          <p:nvPr>
            <p:ph idx="1"/>
          </p:nvPr>
        </p:nvSpPr>
        <p:spPr/>
        <p:txBody>
          <a:bodyPr>
            <a:normAutofit/>
          </a:bodyPr>
          <a:lstStyle/>
          <a:p>
            <a:pPr marL="0" indent="0">
              <a:buNone/>
            </a:pPr>
            <a:r>
              <a:rPr lang="fr-FR" dirty="0" smtClean="0"/>
              <a:t>- Le droit au compte : art 150 de la loi 103.12</a:t>
            </a:r>
          </a:p>
          <a:p>
            <a:pPr>
              <a:buFontTx/>
              <a:buChar char="-"/>
            </a:pPr>
            <a:r>
              <a:rPr lang="fr-FR" dirty="0" smtClean="0"/>
              <a:t>Le droit au crédit: condition: remplir les conditions pour son obtention</a:t>
            </a:r>
          </a:p>
          <a:p>
            <a:pPr>
              <a:buFontTx/>
              <a:buChar char="-"/>
            </a:pPr>
            <a:r>
              <a:rPr lang="fr-FR" dirty="0"/>
              <a:t> </a:t>
            </a:r>
            <a:r>
              <a:rPr lang="fr-FR" dirty="0" smtClean="0"/>
              <a:t>le droit à la vie privée: art 24 constitution; art 180 de la loi 103.12: secret professionnel</a:t>
            </a:r>
          </a:p>
          <a:p>
            <a:pPr>
              <a:buFontTx/>
              <a:buChar char="-"/>
            </a:pPr>
            <a:r>
              <a:rPr lang="fr-FR" dirty="0" smtClean="0"/>
              <a:t>le droit à l’information :art 154 et 155 de la loi bancaire, art 3 </a:t>
            </a:r>
            <a:r>
              <a:rPr lang="fr-FR" dirty="0"/>
              <a:t>La loi 31.08: relative à la protection </a:t>
            </a:r>
            <a:r>
              <a:rPr lang="fr-FR" dirty="0" smtClean="0"/>
              <a:t>du </a:t>
            </a:r>
            <a:r>
              <a:rPr lang="fr-FR" dirty="0"/>
              <a:t>consommateur </a:t>
            </a:r>
          </a:p>
          <a:p>
            <a:pPr>
              <a:buFontTx/>
              <a:buChar char="-"/>
            </a:pPr>
            <a:endParaRPr lang="fr-FR" dirty="0"/>
          </a:p>
        </p:txBody>
      </p:sp>
    </p:spTree>
    <p:extLst>
      <p:ext uri="{BB962C8B-B14F-4D97-AF65-F5344CB8AC3E}">
        <p14:creationId xmlns:p14="http://schemas.microsoft.com/office/powerpoint/2010/main" val="2445342696"/>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Section 2: Les activités</a:t>
            </a:r>
            <a:endParaRPr lang="fr-FR" dirty="0"/>
          </a:p>
        </p:txBody>
      </p:sp>
      <p:sp>
        <p:nvSpPr>
          <p:cNvPr id="3" name="Espace réservé du contenu 2"/>
          <p:cNvSpPr>
            <a:spLocks noGrp="1"/>
          </p:cNvSpPr>
          <p:nvPr>
            <p:ph idx="1"/>
          </p:nvPr>
        </p:nvSpPr>
        <p:spPr/>
        <p:txBody>
          <a:bodyPr>
            <a:normAutofit/>
          </a:bodyPr>
          <a:lstStyle/>
          <a:p>
            <a:pPr marL="0" indent="0">
              <a:buNone/>
            </a:pPr>
            <a:r>
              <a:rPr lang="fr-FR" dirty="0" smtClean="0"/>
              <a:t>Sous-section 1: L’exercice de l’activité bancaire</a:t>
            </a:r>
          </a:p>
          <a:p>
            <a:pPr marL="0" indent="0">
              <a:buNone/>
            </a:pPr>
            <a:r>
              <a:rPr lang="fr-FR" dirty="0" smtClean="0"/>
              <a:t>§1: L’octroie et le retrait de l’agrément</a:t>
            </a:r>
          </a:p>
          <a:p>
            <a:pPr marL="0" indent="0">
              <a:buNone/>
            </a:pPr>
            <a:r>
              <a:rPr lang="fr-FR" dirty="0" smtClean="0"/>
              <a:t>A- l’octroie de l’agrément</a:t>
            </a:r>
          </a:p>
          <a:p>
            <a:pPr marL="0" indent="0">
              <a:buNone/>
            </a:pPr>
            <a:r>
              <a:rPr lang="fr-FR" dirty="0" smtClean="0"/>
              <a:t>B- le retrait de l’agrément</a:t>
            </a:r>
          </a:p>
          <a:p>
            <a:pPr marL="0" indent="0">
              <a:buNone/>
            </a:pPr>
            <a:r>
              <a:rPr lang="fr-FR" dirty="0" smtClean="0"/>
              <a:t>§2: Les opérations de banque et les activités connexes</a:t>
            </a:r>
          </a:p>
          <a:p>
            <a:pPr marL="0" indent="0">
              <a:buNone/>
            </a:pPr>
            <a:r>
              <a:rPr lang="fr-FR" dirty="0" smtClean="0"/>
              <a:t>Sous-section 2: les contrats bancaires: contrat de compte courant</a:t>
            </a:r>
          </a:p>
        </p:txBody>
      </p:sp>
    </p:spTree>
    <p:extLst>
      <p:ext uri="{BB962C8B-B14F-4D97-AF65-F5344CB8AC3E}">
        <p14:creationId xmlns:p14="http://schemas.microsoft.com/office/powerpoint/2010/main" val="4083536415"/>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a:t>Sous-section 1: L’exercice de l’activité bancaire</a:t>
            </a:r>
            <a:br>
              <a:rPr lang="fr-FR" dirty="0"/>
            </a:br>
            <a:endParaRPr lang="fr-FR" dirty="0"/>
          </a:p>
        </p:txBody>
      </p:sp>
      <p:sp>
        <p:nvSpPr>
          <p:cNvPr id="3" name="Espace réservé du contenu 2"/>
          <p:cNvSpPr>
            <a:spLocks noGrp="1"/>
          </p:cNvSpPr>
          <p:nvPr>
            <p:ph idx="1"/>
          </p:nvPr>
        </p:nvSpPr>
        <p:spPr/>
        <p:txBody>
          <a:bodyPr>
            <a:normAutofit/>
          </a:bodyPr>
          <a:lstStyle/>
          <a:p>
            <a:pPr marL="0" indent="0">
              <a:buNone/>
            </a:pPr>
            <a:r>
              <a:rPr lang="fr-FR" dirty="0" smtClean="0"/>
              <a:t>§</a:t>
            </a:r>
            <a:r>
              <a:rPr lang="fr-FR" dirty="0"/>
              <a:t>1: </a:t>
            </a:r>
            <a:r>
              <a:rPr lang="fr-FR" dirty="0" smtClean="0"/>
              <a:t>L’octroi </a:t>
            </a:r>
            <a:r>
              <a:rPr lang="fr-FR" dirty="0"/>
              <a:t>et le retrait de </a:t>
            </a:r>
            <a:r>
              <a:rPr lang="fr-FR" dirty="0" smtClean="0"/>
              <a:t>l’agrément</a:t>
            </a:r>
          </a:p>
          <a:p>
            <a:pPr marL="0" indent="0">
              <a:buNone/>
            </a:pPr>
            <a:r>
              <a:rPr lang="fr-FR" dirty="0" smtClean="0"/>
              <a:t>A-  l’agrément ou l’autorisation d’exercer</a:t>
            </a:r>
          </a:p>
          <a:p>
            <a:pPr>
              <a:buFontTx/>
              <a:buChar char="-"/>
            </a:pPr>
            <a:r>
              <a:rPr lang="fr-FR" dirty="0" smtClean="0"/>
              <a:t>L’article </a:t>
            </a:r>
            <a:r>
              <a:rPr lang="fr-FR" dirty="0"/>
              <a:t>34 de la loi </a:t>
            </a:r>
            <a:r>
              <a:rPr lang="fr-FR" dirty="0" smtClean="0"/>
              <a:t>bancaire:</a:t>
            </a:r>
          </a:p>
          <a:p>
            <a:pPr marL="0" indent="0">
              <a:buNone/>
            </a:pPr>
            <a:r>
              <a:rPr lang="fr-FR" dirty="0" smtClean="0"/>
              <a:t>1- </a:t>
            </a:r>
            <a:r>
              <a:rPr lang="fr-FR" u="sng" dirty="0"/>
              <a:t>Les conditions juridiques et prudentielles</a:t>
            </a:r>
            <a:r>
              <a:rPr lang="fr-FR" dirty="0"/>
              <a:t>:</a:t>
            </a:r>
          </a:p>
          <a:p>
            <a:pPr marL="0" indent="0">
              <a:buNone/>
            </a:pPr>
            <a:r>
              <a:rPr lang="fr-FR" dirty="0" smtClean="0"/>
              <a:t>2- </a:t>
            </a:r>
            <a:r>
              <a:rPr lang="fr-FR" u="sng" dirty="0"/>
              <a:t>Les conditions économiques et sociales:</a:t>
            </a:r>
          </a:p>
          <a:p>
            <a:pPr marL="0" indent="0">
              <a:buNone/>
            </a:pPr>
            <a:r>
              <a:rPr lang="fr-FR" dirty="0" smtClean="0"/>
              <a:t>3- </a:t>
            </a:r>
            <a:r>
              <a:rPr lang="fr-FR" u="sng" dirty="0"/>
              <a:t>Les conditions commerciales et financière</a:t>
            </a:r>
          </a:p>
          <a:p>
            <a:pPr marL="0" indent="0">
              <a:buNone/>
            </a:pPr>
            <a:endParaRPr lang="fr-FR" dirty="0" smtClean="0"/>
          </a:p>
          <a:p>
            <a:pPr marL="0" indent="0" algn="justLow">
              <a:buNone/>
            </a:pPr>
            <a:endParaRPr lang="en-US" dirty="0" smtClean="0"/>
          </a:p>
          <a:p>
            <a:pPr marL="0" indent="0" algn="justLow">
              <a:buNone/>
            </a:pPr>
            <a:endParaRPr lang="en-US" dirty="0" smtClean="0"/>
          </a:p>
          <a:p>
            <a:pPr marL="0" indent="0">
              <a:buNone/>
            </a:pPr>
            <a:endParaRPr lang="fr-FR" dirty="0"/>
          </a:p>
        </p:txBody>
      </p:sp>
    </p:spTree>
    <p:extLst>
      <p:ext uri="{BB962C8B-B14F-4D97-AF65-F5344CB8AC3E}">
        <p14:creationId xmlns:p14="http://schemas.microsoft.com/office/powerpoint/2010/main" val="398149986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Aperçu historique</a:t>
            </a:r>
          </a:p>
        </p:txBody>
      </p:sp>
      <p:sp>
        <p:nvSpPr>
          <p:cNvPr id="3" name="Espace réservé du contenu 2"/>
          <p:cNvSpPr>
            <a:spLocks noGrp="1"/>
          </p:cNvSpPr>
          <p:nvPr>
            <p:ph idx="1"/>
          </p:nvPr>
        </p:nvSpPr>
        <p:spPr/>
        <p:txBody>
          <a:bodyPr>
            <a:normAutofit lnSpcReduction="10000"/>
          </a:bodyPr>
          <a:lstStyle/>
          <a:p>
            <a:pPr marL="0" indent="0" algn="justLow">
              <a:buNone/>
            </a:pPr>
            <a:r>
              <a:rPr lang="fr-FR" dirty="0" smtClean="0"/>
              <a:t>- Les jalons de l’activité bancaire relative à l’économie moderne, se sont avérés clairement vers la fin du moyen Age, avec la création de la première banque dans les villes italiennes, le pôle du commerce international au moyen Age ( banque de Venise: 1157 ).</a:t>
            </a:r>
          </a:p>
          <a:p>
            <a:pPr>
              <a:buFontTx/>
              <a:buChar char="-"/>
            </a:pPr>
            <a:r>
              <a:rPr lang="fr-FR" dirty="0" smtClean="0"/>
              <a:t>13</a:t>
            </a:r>
            <a:r>
              <a:rPr lang="fr-FR" baseline="30000" dirty="0" smtClean="0"/>
              <a:t>ème</a:t>
            </a:r>
            <a:r>
              <a:rPr lang="fr-FR" dirty="0" smtClean="0"/>
              <a:t> siècle après J-C: est apparue la lettre de change: la base première des instruments techniques utilisés par les banques, actuellement pour la création du crédit et sa distribution avant l’apparition du chèque en Angleterre en 1659, et les billets de bank-note en suède 1661. </a:t>
            </a:r>
            <a:endParaRPr lang="fr-FR" dirty="0"/>
          </a:p>
          <a:p>
            <a:pPr>
              <a:buFontTx/>
              <a:buChar char="-"/>
            </a:pPr>
            <a:r>
              <a:rPr lang="fr-FR" dirty="0" smtClean="0"/>
              <a:t>Les premières cartes de crédits sont apparues aux états unis d'Amérique en 1915. </a:t>
            </a:r>
            <a:endParaRPr lang="fr-FR" dirty="0"/>
          </a:p>
        </p:txBody>
      </p:sp>
    </p:spTree>
    <p:extLst>
      <p:ext uri="{BB962C8B-B14F-4D97-AF65-F5344CB8AC3E}">
        <p14:creationId xmlns:p14="http://schemas.microsoft.com/office/powerpoint/2010/main" val="431502050"/>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marL="0" indent="0" algn="ctr"/>
            <a:r>
              <a:rPr lang="fr-FR" dirty="0" smtClean="0"/>
              <a:t/>
            </a:r>
            <a:br>
              <a:rPr lang="fr-FR" dirty="0" smtClean="0"/>
            </a:br>
            <a:r>
              <a:rPr lang="fr-FR" dirty="0"/>
              <a:t/>
            </a:r>
            <a:br>
              <a:rPr lang="fr-FR" dirty="0"/>
            </a:br>
            <a:r>
              <a:rPr lang="fr-FR" dirty="0" smtClean="0"/>
              <a:t>A-  </a:t>
            </a:r>
            <a:r>
              <a:rPr lang="fr-FR" dirty="0"/>
              <a:t>l’agrément ou l’autorisation d’exercer</a:t>
            </a:r>
            <a:br>
              <a:rPr lang="fr-FR" dirty="0"/>
            </a:br>
            <a:r>
              <a:rPr lang="fr-FR" dirty="0"/>
              <a:t>L’article 34 de la loi bancaire:</a:t>
            </a:r>
            <a:br>
              <a:rPr lang="fr-FR" dirty="0"/>
            </a:br>
            <a:r>
              <a:rPr lang="en-US" dirty="0"/>
              <a:t/>
            </a:r>
            <a:br>
              <a:rPr lang="en-US" dirty="0"/>
            </a:br>
            <a:endParaRPr lang="fr-FR" dirty="0"/>
          </a:p>
        </p:txBody>
      </p:sp>
      <p:sp>
        <p:nvSpPr>
          <p:cNvPr id="3" name="Espace réservé du contenu 2"/>
          <p:cNvSpPr>
            <a:spLocks noGrp="1"/>
          </p:cNvSpPr>
          <p:nvPr>
            <p:ph idx="1"/>
          </p:nvPr>
        </p:nvSpPr>
        <p:spPr/>
        <p:txBody>
          <a:bodyPr>
            <a:normAutofit fontScale="77500" lnSpcReduction="20000"/>
          </a:bodyPr>
          <a:lstStyle/>
          <a:p>
            <a:r>
              <a:rPr lang="fr-FR" u="sng" dirty="0"/>
              <a:t>Les conditions juridiques et prudentielles</a:t>
            </a:r>
            <a:r>
              <a:rPr lang="fr-FR" dirty="0"/>
              <a:t>:</a:t>
            </a:r>
          </a:p>
          <a:p>
            <a:pPr marL="0" indent="0" algn="justLow">
              <a:buNone/>
            </a:pPr>
            <a:r>
              <a:rPr lang="fr-FR" dirty="0"/>
              <a:t>- Les conditions liées à l’expérience professionnelle des fondateurs, des dirigeants;</a:t>
            </a:r>
          </a:p>
          <a:p>
            <a:pPr algn="justLow">
              <a:buFontTx/>
              <a:buChar char="-"/>
            </a:pPr>
            <a:r>
              <a:rPr lang="fr-FR" dirty="0"/>
              <a:t>La forme sociale requise: </a:t>
            </a:r>
          </a:p>
          <a:p>
            <a:pPr marL="0" indent="0" algn="justLow">
              <a:buNone/>
            </a:pPr>
            <a:r>
              <a:rPr lang="fr-FR" dirty="0"/>
              <a:t>a - Les établissements de crédit ayant leur siège social au Maroc: la forme de Société anonyme à capital fixe, ou coopérative à capital variable, </a:t>
            </a:r>
            <a:r>
              <a:rPr lang="en-US" dirty="0"/>
              <a:t>à exception de ceux que la loi a dotés d’un statut particulier</a:t>
            </a:r>
          </a:p>
          <a:p>
            <a:pPr algn="justLow">
              <a:buFontTx/>
              <a:buChar char="-"/>
            </a:pPr>
            <a:r>
              <a:rPr lang="en-US" dirty="0" err="1"/>
              <a:t>Société</a:t>
            </a:r>
            <a:r>
              <a:rPr lang="en-US" dirty="0"/>
              <a:t> à </a:t>
            </a:r>
            <a:r>
              <a:rPr lang="en-US" dirty="0" err="1"/>
              <a:t>capitale</a:t>
            </a:r>
            <a:r>
              <a:rPr lang="en-US" dirty="0"/>
              <a:t> fixe:  capital ne </a:t>
            </a:r>
            <a:r>
              <a:rPr lang="en-US" dirty="0" err="1"/>
              <a:t>pouvant</a:t>
            </a:r>
            <a:r>
              <a:rPr lang="en-US" dirty="0"/>
              <a:t> </a:t>
            </a:r>
            <a:r>
              <a:rPr lang="en-US" dirty="0" err="1"/>
              <a:t>être</a:t>
            </a:r>
            <a:r>
              <a:rPr lang="en-US" dirty="0"/>
              <a:t> </a:t>
            </a:r>
            <a:r>
              <a:rPr lang="en-US" dirty="0" err="1"/>
              <a:t>changé</a:t>
            </a:r>
            <a:r>
              <a:rPr lang="en-US" dirty="0"/>
              <a:t> </a:t>
            </a:r>
            <a:r>
              <a:rPr lang="en-US" dirty="0" err="1"/>
              <a:t>qu’à</a:t>
            </a:r>
            <a:r>
              <a:rPr lang="en-US" dirty="0"/>
              <a:t> la suite </a:t>
            </a:r>
            <a:r>
              <a:rPr lang="en-US" dirty="0" err="1"/>
              <a:t>d’une</a:t>
            </a:r>
            <a:r>
              <a:rPr lang="en-US" dirty="0"/>
              <a:t> </a:t>
            </a:r>
            <a:r>
              <a:rPr lang="en-US" dirty="0" err="1"/>
              <a:t>décision</a:t>
            </a:r>
            <a:r>
              <a:rPr lang="en-US" dirty="0"/>
              <a:t> </a:t>
            </a:r>
            <a:r>
              <a:rPr lang="en-US" dirty="0" err="1"/>
              <a:t>en</a:t>
            </a:r>
            <a:r>
              <a:rPr lang="en-US" dirty="0"/>
              <a:t> </a:t>
            </a:r>
            <a:r>
              <a:rPr lang="en-US" dirty="0" err="1"/>
              <a:t>assemblée</a:t>
            </a:r>
            <a:r>
              <a:rPr lang="en-US" dirty="0"/>
              <a:t> </a:t>
            </a:r>
            <a:r>
              <a:rPr lang="en-US" dirty="0" err="1"/>
              <a:t>générale</a:t>
            </a:r>
            <a:r>
              <a:rPr lang="en-US" dirty="0"/>
              <a:t> extraordinaire </a:t>
            </a:r>
            <a:r>
              <a:rPr lang="en-US" dirty="0" err="1"/>
              <a:t>puisqu’il</a:t>
            </a:r>
            <a:r>
              <a:rPr lang="en-US" dirty="0"/>
              <a:t> </a:t>
            </a:r>
            <a:r>
              <a:rPr lang="en-US" dirty="0" err="1"/>
              <a:t>faudrait</a:t>
            </a:r>
            <a:r>
              <a:rPr lang="en-US" dirty="0"/>
              <a:t> </a:t>
            </a:r>
            <a:r>
              <a:rPr lang="en-US" dirty="0" err="1"/>
              <a:t>procéder</a:t>
            </a:r>
            <a:r>
              <a:rPr lang="en-US" dirty="0"/>
              <a:t> à </a:t>
            </a:r>
            <a:r>
              <a:rPr lang="en-US" dirty="0" err="1"/>
              <a:t>une</a:t>
            </a:r>
            <a:r>
              <a:rPr lang="en-US" dirty="0"/>
              <a:t> modification des </a:t>
            </a:r>
            <a:r>
              <a:rPr lang="en-US" dirty="0" err="1"/>
              <a:t>statuts</a:t>
            </a:r>
            <a:r>
              <a:rPr lang="en-US" dirty="0"/>
              <a:t>.</a:t>
            </a:r>
          </a:p>
          <a:p>
            <a:pPr algn="justLow">
              <a:buFontTx/>
              <a:buChar char="-"/>
            </a:pPr>
            <a:r>
              <a:rPr lang="en-US" dirty="0" err="1"/>
              <a:t>Société</a:t>
            </a:r>
            <a:r>
              <a:rPr lang="en-US" dirty="0"/>
              <a:t> à capital variable: </a:t>
            </a:r>
            <a:r>
              <a:rPr lang="en-US" dirty="0" err="1" smtClean="0"/>
              <a:t>société</a:t>
            </a:r>
            <a:r>
              <a:rPr lang="en-US" dirty="0" smtClean="0"/>
              <a:t> </a:t>
            </a:r>
            <a:r>
              <a:rPr lang="en-US" dirty="0" err="1" smtClean="0"/>
              <a:t>dont</a:t>
            </a:r>
            <a:r>
              <a:rPr lang="en-US" dirty="0" smtClean="0"/>
              <a:t> </a:t>
            </a:r>
            <a:r>
              <a:rPr lang="en-US" dirty="0"/>
              <a:t>les </a:t>
            </a:r>
            <a:r>
              <a:rPr lang="en-US" dirty="0" err="1"/>
              <a:t>statuts</a:t>
            </a:r>
            <a:r>
              <a:rPr lang="en-US" dirty="0"/>
              <a:t> </a:t>
            </a:r>
            <a:r>
              <a:rPr lang="en-US" dirty="0" err="1"/>
              <a:t>prévoient</a:t>
            </a:r>
            <a:r>
              <a:rPr lang="en-US" dirty="0"/>
              <a:t> </a:t>
            </a:r>
            <a:r>
              <a:rPr lang="en-US" dirty="0" err="1"/>
              <a:t>une</a:t>
            </a:r>
            <a:r>
              <a:rPr lang="en-US" dirty="0"/>
              <a:t> clause de </a:t>
            </a:r>
            <a:r>
              <a:rPr lang="en-US" dirty="0" err="1"/>
              <a:t>variabilité</a:t>
            </a:r>
            <a:r>
              <a:rPr lang="en-US" dirty="0"/>
              <a:t> du capital social: augmentation </a:t>
            </a:r>
            <a:r>
              <a:rPr lang="en-US" dirty="0" err="1"/>
              <a:t>ou</a:t>
            </a:r>
            <a:r>
              <a:rPr lang="en-US" dirty="0"/>
              <a:t> diminution: </a:t>
            </a:r>
            <a:r>
              <a:rPr lang="en-US" dirty="0" err="1"/>
              <a:t>cela</a:t>
            </a:r>
            <a:r>
              <a:rPr lang="en-US" dirty="0"/>
              <a:t> suppose </a:t>
            </a:r>
            <a:r>
              <a:rPr lang="en-US" dirty="0" err="1"/>
              <a:t>moins</a:t>
            </a:r>
            <a:r>
              <a:rPr lang="en-US" dirty="0"/>
              <a:t> de </a:t>
            </a:r>
            <a:r>
              <a:rPr lang="en-US" dirty="0" err="1"/>
              <a:t>formalités</a:t>
            </a:r>
            <a:r>
              <a:rPr lang="en-US" dirty="0"/>
              <a:t> et de </a:t>
            </a:r>
            <a:r>
              <a:rPr lang="en-US" dirty="0" err="1"/>
              <a:t>dépenses</a:t>
            </a:r>
            <a:r>
              <a:rPr lang="en-US" dirty="0"/>
              <a:t>.</a:t>
            </a:r>
          </a:p>
          <a:p>
            <a:pPr marL="0" indent="0" algn="justLow">
              <a:buNone/>
            </a:pPr>
            <a:r>
              <a:rPr lang="en-US" dirty="0"/>
              <a:t>b - Les </a:t>
            </a:r>
            <a:r>
              <a:rPr lang="en-US" dirty="0" err="1"/>
              <a:t>établissements</a:t>
            </a:r>
            <a:r>
              <a:rPr lang="en-US" dirty="0"/>
              <a:t> de </a:t>
            </a:r>
            <a:r>
              <a:rPr lang="en-US" dirty="0" err="1"/>
              <a:t>paiement</a:t>
            </a:r>
            <a:r>
              <a:rPr lang="en-US" dirty="0"/>
              <a:t> </a:t>
            </a:r>
            <a:r>
              <a:rPr lang="en-US" dirty="0" err="1"/>
              <a:t>sont</a:t>
            </a:r>
            <a:r>
              <a:rPr lang="en-US" dirty="0"/>
              <a:t> </a:t>
            </a:r>
            <a:r>
              <a:rPr lang="en-US" dirty="0" err="1"/>
              <a:t>constitués</a:t>
            </a:r>
            <a:r>
              <a:rPr lang="en-US" dirty="0"/>
              <a:t> sous </a:t>
            </a:r>
            <a:r>
              <a:rPr lang="en-US" dirty="0" err="1"/>
              <a:t>forme</a:t>
            </a:r>
            <a:r>
              <a:rPr lang="en-US" dirty="0"/>
              <a:t> de </a:t>
            </a:r>
            <a:r>
              <a:rPr lang="en-US" dirty="0" err="1"/>
              <a:t>société</a:t>
            </a:r>
            <a:r>
              <a:rPr lang="en-US" dirty="0"/>
              <a:t> </a:t>
            </a:r>
            <a:r>
              <a:rPr lang="en-US" dirty="0" err="1"/>
              <a:t>anonyme</a:t>
            </a:r>
            <a:r>
              <a:rPr lang="en-US" dirty="0"/>
              <a:t> </a:t>
            </a:r>
            <a:r>
              <a:rPr lang="en-US" dirty="0" err="1"/>
              <a:t>ou</a:t>
            </a:r>
            <a:r>
              <a:rPr lang="en-US" dirty="0"/>
              <a:t> de </a:t>
            </a:r>
            <a:r>
              <a:rPr lang="en-US" dirty="0" err="1"/>
              <a:t>société</a:t>
            </a:r>
            <a:r>
              <a:rPr lang="en-US" dirty="0"/>
              <a:t> à </a:t>
            </a:r>
            <a:r>
              <a:rPr lang="en-US" dirty="0" err="1"/>
              <a:t>responsabilité</a:t>
            </a:r>
            <a:r>
              <a:rPr lang="en-US" dirty="0"/>
              <a:t> </a:t>
            </a:r>
            <a:r>
              <a:rPr lang="en-US" dirty="0" err="1"/>
              <a:t>limitée</a:t>
            </a:r>
            <a:r>
              <a:rPr lang="en-US" dirty="0"/>
              <a:t>.</a:t>
            </a:r>
          </a:p>
          <a:p>
            <a:pPr marL="0" indent="0">
              <a:buNone/>
            </a:pPr>
            <a:endParaRPr lang="fr-FR" dirty="0"/>
          </a:p>
        </p:txBody>
      </p:sp>
    </p:spTree>
    <p:extLst>
      <p:ext uri="{BB962C8B-B14F-4D97-AF65-F5344CB8AC3E}">
        <p14:creationId xmlns:p14="http://schemas.microsoft.com/office/powerpoint/2010/main" val="527459763"/>
      </p:ext>
    </p:extLst>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§1: L’octroi et le retrait de l’agrément</a:t>
            </a:r>
            <a:br>
              <a:rPr lang="fr-FR" dirty="0"/>
            </a:br>
            <a:endParaRPr lang="fr-FR" dirty="0"/>
          </a:p>
        </p:txBody>
      </p:sp>
      <p:sp>
        <p:nvSpPr>
          <p:cNvPr id="3" name="Espace réservé du contenu 2"/>
          <p:cNvSpPr>
            <a:spLocks noGrp="1"/>
          </p:cNvSpPr>
          <p:nvPr>
            <p:ph idx="1"/>
          </p:nvPr>
        </p:nvSpPr>
        <p:spPr/>
        <p:txBody>
          <a:bodyPr>
            <a:normAutofit fontScale="92500" lnSpcReduction="10000"/>
          </a:bodyPr>
          <a:lstStyle/>
          <a:p>
            <a:pPr marL="0" indent="0">
              <a:buNone/>
            </a:pPr>
            <a:r>
              <a:rPr lang="fr-FR" dirty="0"/>
              <a:t>A-  l’agrément ou l’autorisation d’exercer</a:t>
            </a:r>
          </a:p>
          <a:p>
            <a:pPr>
              <a:buFontTx/>
              <a:buChar char="-"/>
            </a:pPr>
            <a:r>
              <a:rPr lang="fr-FR" dirty="0"/>
              <a:t>L’article 34 de la loi bancaire:</a:t>
            </a:r>
          </a:p>
          <a:p>
            <a:r>
              <a:rPr lang="fr-FR" u="sng" dirty="0"/>
              <a:t>Les conditions juridiques et prudentielles</a:t>
            </a:r>
            <a:r>
              <a:rPr lang="fr-FR" dirty="0" smtClean="0"/>
              <a:t>:</a:t>
            </a:r>
            <a:endParaRPr lang="en-US" dirty="0" smtClean="0"/>
          </a:p>
          <a:p>
            <a:pPr marL="0" indent="0">
              <a:buNone/>
            </a:pPr>
            <a:r>
              <a:rPr lang="en-US" dirty="0" smtClean="0"/>
              <a:t>-</a:t>
            </a:r>
            <a:r>
              <a:rPr lang="fr-FR" dirty="0" smtClean="0"/>
              <a:t> </a:t>
            </a:r>
            <a:r>
              <a:rPr lang="fr-FR" dirty="0"/>
              <a:t>le respect du capital minimum ou de la dotation minimale exigée légalement</a:t>
            </a:r>
          </a:p>
          <a:p>
            <a:pPr>
              <a:buFontTx/>
              <a:buChar char="-"/>
            </a:pPr>
            <a:r>
              <a:rPr lang="fr-FR" dirty="0"/>
              <a:t> l’observation de non cumul des fonctions</a:t>
            </a:r>
          </a:p>
          <a:p>
            <a:pPr>
              <a:buFontTx/>
              <a:buChar char="-"/>
            </a:pPr>
            <a:r>
              <a:rPr lang="fr-FR" dirty="0"/>
              <a:t>La prévention des conflits d’intérêt et de liens de capital avec d’autres personnes morales susceptibles d’entraver le contrôle prudentiel</a:t>
            </a:r>
          </a:p>
          <a:p>
            <a:pPr>
              <a:buFontTx/>
              <a:buChar char="-"/>
            </a:pPr>
            <a:r>
              <a:rPr lang="fr-FR" dirty="0"/>
              <a:t> la capacité du postulant à respecter la législation bancaire et les textes règlementaires y afférents</a:t>
            </a:r>
          </a:p>
          <a:p>
            <a:pPr marL="0" indent="0">
              <a:buNone/>
            </a:pPr>
            <a:endParaRPr lang="fr-FR" dirty="0"/>
          </a:p>
        </p:txBody>
      </p:sp>
    </p:spTree>
    <p:extLst>
      <p:ext uri="{BB962C8B-B14F-4D97-AF65-F5344CB8AC3E}">
        <p14:creationId xmlns:p14="http://schemas.microsoft.com/office/powerpoint/2010/main" val="452023577"/>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A-  l’agrément ou l’autorisation d’exercer</a:t>
            </a:r>
            <a:br>
              <a:rPr lang="fr-FR" dirty="0"/>
            </a:br>
            <a:endParaRPr lang="fr-FR" dirty="0"/>
          </a:p>
        </p:txBody>
      </p:sp>
      <p:sp>
        <p:nvSpPr>
          <p:cNvPr id="3" name="Espace réservé du contenu 2"/>
          <p:cNvSpPr>
            <a:spLocks noGrp="1"/>
          </p:cNvSpPr>
          <p:nvPr>
            <p:ph idx="1"/>
          </p:nvPr>
        </p:nvSpPr>
        <p:spPr/>
        <p:txBody>
          <a:bodyPr>
            <a:normAutofit fontScale="85000" lnSpcReduction="20000"/>
          </a:bodyPr>
          <a:lstStyle/>
          <a:p>
            <a:r>
              <a:rPr lang="fr-FR" u="sng" dirty="0" smtClean="0"/>
              <a:t>Les conditions économiques et sociales:</a:t>
            </a:r>
          </a:p>
          <a:p>
            <a:pPr marL="0" indent="0" algn="justLow">
              <a:buNone/>
            </a:pPr>
            <a:r>
              <a:rPr lang="fr-FR" dirty="0" smtClean="0"/>
              <a:t>- L’aptitude de l’entreprise requérante à participer activement au développement économique et social du pays sur le plan national et régional et à mettre en place des structures décentralisées.</a:t>
            </a:r>
          </a:p>
          <a:p>
            <a:pPr algn="justLow"/>
            <a:r>
              <a:rPr lang="fr-FR" u="sng" dirty="0" smtClean="0"/>
              <a:t>Les conditions commerciales et financières</a:t>
            </a:r>
          </a:p>
          <a:p>
            <a:pPr algn="justLow">
              <a:buFontTx/>
              <a:buChar char="-"/>
            </a:pPr>
            <a:r>
              <a:rPr lang="fr-FR" dirty="0" smtClean="0"/>
              <a:t>Le plan d’action de l’établissement en question, son programme d’ouverture de succursales d’agences ou de bureaux, ses moyens techniques et financiers et sa capacité à atteindre ses objectifs dans des conditions compatibles avec le bon fonctionnement du système bancaire et financier.</a:t>
            </a:r>
          </a:p>
          <a:p>
            <a:pPr algn="justLow">
              <a:buFontTx/>
              <a:buChar char="-"/>
            </a:pPr>
            <a:r>
              <a:rPr lang="fr-FR" dirty="0"/>
              <a:t> </a:t>
            </a:r>
            <a:r>
              <a:rPr lang="fr-FR" dirty="0" smtClean="0"/>
              <a:t>en cas de modifications affectant: la nationalité, le contrôle d’un établissement de crédit, le lieu de son siège et la nature des opérations qu’il effectue habituellement, celui-ci doit obtenir un nouvel agrément. La même chose pour les absorptions et les fusions entre établissements de crédit.</a:t>
            </a:r>
          </a:p>
        </p:txBody>
      </p:sp>
    </p:spTree>
    <p:extLst>
      <p:ext uri="{BB962C8B-B14F-4D97-AF65-F5344CB8AC3E}">
        <p14:creationId xmlns:p14="http://schemas.microsoft.com/office/powerpoint/2010/main" val="1838665188"/>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L’agrément </a:t>
            </a:r>
            <a:r>
              <a:rPr lang="fr-FR" dirty="0"/>
              <a:t>ou l’autorisation d’exercer</a:t>
            </a:r>
            <a:br>
              <a:rPr lang="fr-FR" dirty="0"/>
            </a:br>
            <a:endParaRPr lang="fr-FR" dirty="0"/>
          </a:p>
        </p:txBody>
      </p:sp>
      <p:sp>
        <p:nvSpPr>
          <p:cNvPr id="3" name="Espace réservé du contenu 2"/>
          <p:cNvSpPr>
            <a:spLocks noGrp="1"/>
          </p:cNvSpPr>
          <p:nvPr>
            <p:ph idx="1"/>
          </p:nvPr>
        </p:nvSpPr>
        <p:spPr/>
        <p:txBody>
          <a:bodyPr>
            <a:normAutofit fontScale="92500" lnSpcReduction="20000"/>
          </a:bodyPr>
          <a:lstStyle/>
          <a:p>
            <a:r>
              <a:rPr lang="fr-FR" dirty="0"/>
              <a:t>N.B: aux termes de l’article 38 de la présente loi</a:t>
            </a:r>
            <a:r>
              <a:rPr lang="fr-FR" dirty="0" smtClean="0"/>
              <a:t>: </a:t>
            </a:r>
            <a:r>
              <a:rPr lang="en-US" dirty="0" err="1"/>
              <a:t>Nul</a:t>
            </a:r>
            <a:r>
              <a:rPr lang="en-US" dirty="0"/>
              <a:t> ne </a:t>
            </a:r>
            <a:r>
              <a:rPr lang="en-US" dirty="0" err="1"/>
              <a:t>peut</a:t>
            </a:r>
            <a:r>
              <a:rPr lang="en-US" dirty="0"/>
              <a:t>, à un titre </a:t>
            </a:r>
            <a:r>
              <a:rPr lang="en-US" dirty="0" err="1"/>
              <a:t>quelconque</a:t>
            </a:r>
            <a:r>
              <a:rPr lang="en-US" dirty="0"/>
              <a:t>, fonder, </a:t>
            </a:r>
            <a:r>
              <a:rPr lang="en-US" dirty="0" err="1"/>
              <a:t>diriger</a:t>
            </a:r>
            <a:r>
              <a:rPr lang="en-US" dirty="0"/>
              <a:t>, </a:t>
            </a:r>
            <a:r>
              <a:rPr lang="en-US" dirty="0" err="1"/>
              <a:t>administrer</a:t>
            </a:r>
            <a:r>
              <a:rPr lang="en-US" dirty="0"/>
              <a:t>, </a:t>
            </a:r>
            <a:r>
              <a:rPr lang="en-US" dirty="0" err="1"/>
              <a:t>gérer</a:t>
            </a:r>
            <a:r>
              <a:rPr lang="en-US" dirty="0"/>
              <a:t> ou </a:t>
            </a:r>
            <a:r>
              <a:rPr lang="en-US" dirty="0" err="1"/>
              <a:t>liquider</a:t>
            </a:r>
            <a:r>
              <a:rPr lang="en-US" dirty="0"/>
              <a:t> un </a:t>
            </a:r>
            <a:r>
              <a:rPr lang="en-US" dirty="0" err="1"/>
              <a:t>établissement</a:t>
            </a:r>
            <a:r>
              <a:rPr lang="en-US" dirty="0"/>
              <a:t> de crédit :</a:t>
            </a:r>
            <a:endParaRPr lang="fr-FR" dirty="0"/>
          </a:p>
          <a:p>
            <a:pPr lvl="0"/>
            <a:r>
              <a:rPr lang="en-US" dirty="0" err="1"/>
              <a:t>s’il</a:t>
            </a:r>
            <a:r>
              <a:rPr lang="en-US" dirty="0"/>
              <a:t> a </a:t>
            </a:r>
            <a:r>
              <a:rPr lang="en-US" dirty="0" err="1"/>
              <a:t>été</a:t>
            </a:r>
            <a:r>
              <a:rPr lang="en-US" dirty="0"/>
              <a:t> </a:t>
            </a:r>
            <a:r>
              <a:rPr lang="en-US" dirty="0" err="1"/>
              <a:t>condamné</a:t>
            </a:r>
            <a:r>
              <a:rPr lang="en-US" dirty="0"/>
              <a:t> </a:t>
            </a:r>
            <a:r>
              <a:rPr lang="en-US" dirty="0" err="1"/>
              <a:t>irrévocablement</a:t>
            </a:r>
            <a:r>
              <a:rPr lang="en-US" dirty="0"/>
              <a:t> pour crime ou pour </a:t>
            </a:r>
            <a:r>
              <a:rPr lang="en-US" dirty="0" err="1"/>
              <a:t>l’un</a:t>
            </a:r>
            <a:r>
              <a:rPr lang="en-US" dirty="0"/>
              <a:t> des </a:t>
            </a:r>
            <a:r>
              <a:rPr lang="en-US" dirty="0" err="1"/>
              <a:t>délits</a:t>
            </a:r>
            <a:r>
              <a:rPr lang="en-US" dirty="0"/>
              <a:t> </a:t>
            </a:r>
            <a:r>
              <a:rPr lang="en-US" dirty="0" err="1"/>
              <a:t>prévus</a:t>
            </a:r>
            <a:r>
              <a:rPr lang="en-US" dirty="0"/>
              <a:t> et </a:t>
            </a:r>
            <a:r>
              <a:rPr lang="en-US" dirty="0" err="1"/>
              <a:t>réprimés</a:t>
            </a:r>
            <a:r>
              <a:rPr lang="en-US" dirty="0"/>
              <a:t> par les articles de 334 à 391 et de 505 à 574 du code </a:t>
            </a:r>
            <a:r>
              <a:rPr lang="en-US" dirty="0" err="1"/>
              <a:t>pénal</a:t>
            </a:r>
            <a:r>
              <a:rPr lang="en-US" dirty="0"/>
              <a:t> ;</a:t>
            </a:r>
            <a:endParaRPr lang="fr-FR" dirty="0"/>
          </a:p>
          <a:p>
            <a:pPr lvl="0"/>
            <a:r>
              <a:rPr lang="en-US" dirty="0" err="1"/>
              <a:t>s’il</a:t>
            </a:r>
            <a:r>
              <a:rPr lang="en-US" dirty="0"/>
              <a:t> a </a:t>
            </a:r>
            <a:r>
              <a:rPr lang="en-US" dirty="0" err="1"/>
              <a:t>été</a:t>
            </a:r>
            <a:r>
              <a:rPr lang="en-US" dirty="0"/>
              <a:t> </a:t>
            </a:r>
            <a:r>
              <a:rPr lang="en-US" dirty="0" err="1"/>
              <a:t>condamné</a:t>
            </a:r>
            <a:r>
              <a:rPr lang="en-US" dirty="0"/>
              <a:t> </a:t>
            </a:r>
            <a:r>
              <a:rPr lang="en-US" dirty="0" err="1"/>
              <a:t>irrévocablement</a:t>
            </a:r>
            <a:r>
              <a:rPr lang="en-US" dirty="0"/>
              <a:t> pour infraction à la législation relative aux changes ;</a:t>
            </a:r>
            <a:endParaRPr lang="fr-FR" dirty="0"/>
          </a:p>
          <a:p>
            <a:pPr lvl="0"/>
            <a:r>
              <a:rPr lang="en-US" dirty="0" err="1"/>
              <a:t>s’il</a:t>
            </a:r>
            <a:r>
              <a:rPr lang="en-US" dirty="0"/>
              <a:t> a </a:t>
            </a:r>
            <a:r>
              <a:rPr lang="en-US" dirty="0" err="1"/>
              <a:t>été</a:t>
            </a:r>
            <a:r>
              <a:rPr lang="en-US" dirty="0"/>
              <a:t> </a:t>
            </a:r>
            <a:r>
              <a:rPr lang="en-US" dirty="0" err="1"/>
              <a:t>condamné</a:t>
            </a:r>
            <a:r>
              <a:rPr lang="en-US" dirty="0"/>
              <a:t> </a:t>
            </a:r>
            <a:r>
              <a:rPr lang="en-US" dirty="0" err="1"/>
              <a:t>irrévocablement</a:t>
            </a:r>
            <a:r>
              <a:rPr lang="en-US" dirty="0"/>
              <a:t> en </a:t>
            </a:r>
            <a:r>
              <a:rPr lang="en-US" dirty="0" err="1"/>
              <a:t>vertu</a:t>
            </a:r>
            <a:r>
              <a:rPr lang="en-US" dirty="0"/>
              <a:t> de la législation relative à la </a:t>
            </a:r>
            <a:r>
              <a:rPr lang="en-US" dirty="0" err="1"/>
              <a:t>lutte</a:t>
            </a:r>
            <a:r>
              <a:rPr lang="en-US" dirty="0"/>
              <a:t> </a:t>
            </a:r>
            <a:r>
              <a:rPr lang="en-US" dirty="0" err="1"/>
              <a:t>contre</a:t>
            </a:r>
            <a:r>
              <a:rPr lang="en-US" dirty="0"/>
              <a:t> le </a:t>
            </a:r>
            <a:r>
              <a:rPr lang="en-US" dirty="0" err="1"/>
              <a:t>terrorisme</a:t>
            </a:r>
            <a:r>
              <a:rPr lang="en-US" dirty="0"/>
              <a:t> ;</a:t>
            </a:r>
            <a:endParaRPr lang="fr-FR" dirty="0"/>
          </a:p>
          <a:p>
            <a:pPr lvl="0"/>
            <a:r>
              <a:rPr lang="en-US" dirty="0" err="1"/>
              <a:t>s’il</a:t>
            </a:r>
            <a:r>
              <a:rPr lang="en-US" dirty="0"/>
              <a:t> a </a:t>
            </a:r>
            <a:r>
              <a:rPr lang="en-US" dirty="0" err="1"/>
              <a:t>été</a:t>
            </a:r>
            <a:r>
              <a:rPr lang="en-US" dirty="0"/>
              <a:t> </a:t>
            </a:r>
            <a:r>
              <a:rPr lang="en-US" dirty="0" err="1"/>
              <a:t>frappé</a:t>
            </a:r>
            <a:r>
              <a:rPr lang="en-US" dirty="0"/>
              <a:t> </a:t>
            </a:r>
            <a:r>
              <a:rPr lang="en-US" dirty="0" err="1"/>
              <a:t>d’une</a:t>
            </a:r>
            <a:r>
              <a:rPr lang="en-US" dirty="0"/>
              <a:t> </a:t>
            </a:r>
            <a:r>
              <a:rPr lang="en-US" dirty="0" err="1"/>
              <a:t>déchéance</a:t>
            </a:r>
            <a:r>
              <a:rPr lang="en-US" dirty="0"/>
              <a:t> </a:t>
            </a:r>
            <a:r>
              <a:rPr lang="en-US" dirty="0" err="1"/>
              <a:t>commerciale</a:t>
            </a:r>
            <a:r>
              <a:rPr lang="en-US" dirty="0"/>
              <a:t> en </a:t>
            </a:r>
            <a:r>
              <a:rPr lang="en-US" dirty="0" err="1"/>
              <a:t>vertu</a:t>
            </a:r>
            <a:r>
              <a:rPr lang="en-US" dirty="0"/>
              <a:t> des dispositions des articles de 711 à 720 de la loi n° 15-95 formant code de commerce et </a:t>
            </a:r>
            <a:r>
              <a:rPr lang="en-US" dirty="0" err="1"/>
              <a:t>qu’il</a:t>
            </a:r>
            <a:r>
              <a:rPr lang="en-US" dirty="0"/>
              <a:t> </a:t>
            </a:r>
            <a:r>
              <a:rPr lang="en-US" dirty="0" err="1"/>
              <a:t>n’a</a:t>
            </a:r>
            <a:r>
              <a:rPr lang="en-US" dirty="0"/>
              <a:t> pas </a:t>
            </a:r>
            <a:r>
              <a:rPr lang="en-US" dirty="0" err="1"/>
              <a:t>été</a:t>
            </a:r>
            <a:r>
              <a:rPr lang="en-US" dirty="0"/>
              <a:t> </a:t>
            </a:r>
            <a:r>
              <a:rPr lang="en-US" dirty="0" err="1"/>
              <a:t>réhabilité</a:t>
            </a:r>
            <a:r>
              <a:rPr lang="en-US" dirty="0"/>
              <a:t> ; 986 BULLETIN OFFICIEL</a:t>
            </a:r>
            <a:endParaRPr lang="fr-FR" dirty="0"/>
          </a:p>
          <a:p>
            <a:pPr marL="0" indent="0">
              <a:buNone/>
            </a:pPr>
            <a:endParaRPr lang="fr-FR" dirty="0"/>
          </a:p>
          <a:p>
            <a:endParaRPr lang="fr-FR" dirty="0"/>
          </a:p>
        </p:txBody>
      </p:sp>
    </p:spTree>
    <p:extLst>
      <p:ext uri="{BB962C8B-B14F-4D97-AF65-F5344CB8AC3E}">
        <p14:creationId xmlns:p14="http://schemas.microsoft.com/office/powerpoint/2010/main" val="480611110"/>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L’agrément ou l’autorisation </a:t>
            </a:r>
            <a:r>
              <a:rPr lang="fr-FR" dirty="0" smtClean="0"/>
              <a:t>d’exercer</a:t>
            </a:r>
            <a:endParaRPr lang="fr-FR" dirty="0"/>
          </a:p>
        </p:txBody>
      </p:sp>
      <p:sp>
        <p:nvSpPr>
          <p:cNvPr id="3" name="Espace réservé du contenu 2"/>
          <p:cNvSpPr>
            <a:spLocks noGrp="1"/>
          </p:cNvSpPr>
          <p:nvPr>
            <p:ph idx="1"/>
          </p:nvPr>
        </p:nvSpPr>
        <p:spPr/>
        <p:txBody>
          <a:bodyPr>
            <a:normAutofit fontScale="92500" lnSpcReduction="10000"/>
          </a:bodyPr>
          <a:lstStyle/>
          <a:p>
            <a:pPr lvl="0"/>
            <a:r>
              <a:rPr lang="en-US" dirty="0" err="1"/>
              <a:t>s’il</a:t>
            </a:r>
            <a:r>
              <a:rPr lang="en-US" dirty="0"/>
              <a:t> a </a:t>
            </a:r>
            <a:r>
              <a:rPr lang="en-US" dirty="0" err="1"/>
              <a:t>été</a:t>
            </a:r>
            <a:r>
              <a:rPr lang="en-US" dirty="0"/>
              <a:t> </a:t>
            </a:r>
            <a:r>
              <a:rPr lang="en-US" dirty="0" err="1"/>
              <a:t>condamné</a:t>
            </a:r>
            <a:r>
              <a:rPr lang="en-US" dirty="0"/>
              <a:t> </a:t>
            </a:r>
            <a:r>
              <a:rPr lang="en-US" dirty="0" err="1"/>
              <a:t>irrévocablement</a:t>
            </a:r>
            <a:r>
              <a:rPr lang="en-US" dirty="0"/>
              <a:t> pour </a:t>
            </a:r>
            <a:r>
              <a:rPr lang="en-US" dirty="0" err="1"/>
              <a:t>l’une</a:t>
            </a:r>
            <a:r>
              <a:rPr lang="en-US" dirty="0"/>
              <a:t> des infractions prévues aux articles de 721 à 724 de la loi n° 15-95 formant code de commerce ;</a:t>
            </a:r>
            <a:endParaRPr lang="fr-FR" dirty="0"/>
          </a:p>
          <a:p>
            <a:pPr lvl="0"/>
            <a:r>
              <a:rPr lang="en-US" dirty="0" err="1"/>
              <a:t>s’il</a:t>
            </a:r>
            <a:r>
              <a:rPr lang="en-US" dirty="0"/>
              <a:t> a fait </a:t>
            </a:r>
            <a:r>
              <a:rPr lang="en-US" dirty="0" err="1"/>
              <a:t>l'objet</a:t>
            </a:r>
            <a:r>
              <a:rPr lang="en-US" dirty="0"/>
              <a:t> </a:t>
            </a:r>
            <a:r>
              <a:rPr lang="en-US" dirty="0" err="1"/>
              <a:t>d’une</a:t>
            </a:r>
            <a:r>
              <a:rPr lang="en-US" dirty="0"/>
              <a:t> </a:t>
            </a:r>
            <a:r>
              <a:rPr lang="en-US" dirty="0" err="1"/>
              <a:t>condamnation</a:t>
            </a:r>
            <a:r>
              <a:rPr lang="en-US" dirty="0"/>
              <a:t> </a:t>
            </a:r>
            <a:r>
              <a:rPr lang="en-US" dirty="0" err="1"/>
              <a:t>irrévocable</a:t>
            </a:r>
            <a:r>
              <a:rPr lang="en-US" dirty="0"/>
              <a:t> en </a:t>
            </a:r>
            <a:r>
              <a:rPr lang="en-US" dirty="0" err="1"/>
              <a:t>vertu</a:t>
            </a:r>
            <a:r>
              <a:rPr lang="en-US" dirty="0"/>
              <a:t> des dispositions des articles de 182 à 193 de la </a:t>
            </a:r>
            <a:r>
              <a:rPr lang="en-US" dirty="0" err="1"/>
              <a:t>présente</a:t>
            </a:r>
            <a:r>
              <a:rPr lang="en-US" dirty="0"/>
              <a:t> loi ;</a:t>
            </a:r>
            <a:endParaRPr lang="fr-FR" dirty="0"/>
          </a:p>
          <a:p>
            <a:pPr lvl="0"/>
            <a:r>
              <a:rPr lang="en-US" dirty="0" err="1"/>
              <a:t>s’il</a:t>
            </a:r>
            <a:r>
              <a:rPr lang="en-US" dirty="0"/>
              <a:t> a fait </a:t>
            </a:r>
            <a:r>
              <a:rPr lang="en-US" dirty="0" err="1"/>
              <a:t>l'objet</a:t>
            </a:r>
            <a:r>
              <a:rPr lang="en-US" dirty="0"/>
              <a:t> de radiation, pour cause </a:t>
            </a:r>
            <a:r>
              <a:rPr lang="en-US" dirty="0" err="1"/>
              <a:t>disciplinaire</a:t>
            </a:r>
            <a:r>
              <a:rPr lang="en-US" dirty="0"/>
              <a:t>, </a:t>
            </a:r>
            <a:r>
              <a:rPr lang="en-US" dirty="0" err="1"/>
              <a:t>d’une</a:t>
            </a:r>
            <a:r>
              <a:rPr lang="en-US" dirty="0"/>
              <a:t> profession </a:t>
            </a:r>
            <a:r>
              <a:rPr lang="en-US" dirty="0" err="1"/>
              <a:t>réglementée</a:t>
            </a:r>
            <a:r>
              <a:rPr lang="en-US" dirty="0"/>
              <a:t> ;</a:t>
            </a:r>
            <a:endParaRPr lang="fr-FR" dirty="0"/>
          </a:p>
          <a:p>
            <a:pPr lvl="0"/>
            <a:r>
              <a:rPr lang="en-US" dirty="0" err="1"/>
              <a:t>s’il</a:t>
            </a:r>
            <a:r>
              <a:rPr lang="en-US" dirty="0"/>
              <a:t> a fait </a:t>
            </a:r>
            <a:r>
              <a:rPr lang="en-US" dirty="0" err="1"/>
              <a:t>l’objet</a:t>
            </a:r>
            <a:r>
              <a:rPr lang="en-US" dirty="0"/>
              <a:t> </a:t>
            </a:r>
            <a:r>
              <a:rPr lang="en-US" dirty="0" err="1"/>
              <a:t>d'une</a:t>
            </a:r>
            <a:r>
              <a:rPr lang="en-US" dirty="0"/>
              <a:t> </a:t>
            </a:r>
            <a:r>
              <a:rPr lang="en-US" dirty="0" err="1"/>
              <a:t>condamnation</a:t>
            </a:r>
            <a:r>
              <a:rPr lang="en-US" dirty="0"/>
              <a:t> </a:t>
            </a:r>
            <a:r>
              <a:rPr lang="en-US" dirty="0" err="1"/>
              <a:t>irrévocable</a:t>
            </a:r>
            <a:r>
              <a:rPr lang="en-US" dirty="0"/>
              <a:t> en </a:t>
            </a:r>
            <a:r>
              <a:rPr lang="en-US" dirty="0" err="1"/>
              <a:t>vertu</a:t>
            </a:r>
            <a:r>
              <a:rPr lang="en-US" dirty="0"/>
              <a:t> de la législation relative à la </a:t>
            </a:r>
            <a:r>
              <a:rPr lang="en-US" dirty="0" err="1"/>
              <a:t>lutte</a:t>
            </a:r>
            <a:r>
              <a:rPr lang="en-US" dirty="0"/>
              <a:t> </a:t>
            </a:r>
            <a:r>
              <a:rPr lang="en-US" dirty="0" err="1"/>
              <a:t>contre</a:t>
            </a:r>
            <a:r>
              <a:rPr lang="en-US" dirty="0"/>
              <a:t> le </a:t>
            </a:r>
            <a:r>
              <a:rPr lang="en-US" dirty="0" err="1"/>
              <a:t>blanchiment</a:t>
            </a:r>
            <a:r>
              <a:rPr lang="en-US" dirty="0"/>
              <a:t> de </a:t>
            </a:r>
            <a:r>
              <a:rPr lang="en-US" dirty="0" err="1"/>
              <a:t>capitaux</a:t>
            </a:r>
            <a:r>
              <a:rPr lang="en-US" dirty="0"/>
              <a:t> :</a:t>
            </a:r>
            <a:endParaRPr lang="fr-FR" dirty="0"/>
          </a:p>
          <a:p>
            <a:pPr lvl="0"/>
            <a:r>
              <a:rPr lang="en-US" dirty="0" err="1"/>
              <a:t>s’il</a:t>
            </a:r>
            <a:r>
              <a:rPr lang="en-US" dirty="0"/>
              <a:t> a fait </a:t>
            </a:r>
            <a:r>
              <a:rPr lang="en-US" dirty="0" err="1"/>
              <a:t>l’objet</a:t>
            </a:r>
            <a:r>
              <a:rPr lang="en-US" dirty="0"/>
              <a:t> </a:t>
            </a:r>
            <a:r>
              <a:rPr lang="en-US" dirty="0" err="1"/>
              <a:t>d’une</a:t>
            </a:r>
            <a:r>
              <a:rPr lang="en-US" dirty="0"/>
              <a:t> </a:t>
            </a:r>
            <a:r>
              <a:rPr lang="en-US" dirty="0" err="1"/>
              <a:t>condamnation</a:t>
            </a:r>
            <a:r>
              <a:rPr lang="en-US" dirty="0"/>
              <a:t> </a:t>
            </a:r>
            <a:r>
              <a:rPr lang="en-US" dirty="0" err="1"/>
              <a:t>prononcée</a:t>
            </a:r>
            <a:r>
              <a:rPr lang="en-US" dirty="0"/>
              <a:t> par </a:t>
            </a:r>
            <a:r>
              <a:rPr lang="en-US" dirty="0" err="1"/>
              <a:t>une</a:t>
            </a:r>
            <a:r>
              <a:rPr lang="en-US" dirty="0"/>
              <a:t> </a:t>
            </a:r>
            <a:r>
              <a:rPr lang="en-US" dirty="0" err="1"/>
              <a:t>juridiction</a:t>
            </a:r>
            <a:r>
              <a:rPr lang="en-US" dirty="0"/>
              <a:t> </a:t>
            </a:r>
            <a:r>
              <a:rPr lang="en-US" dirty="0" err="1"/>
              <a:t>étrangère</a:t>
            </a:r>
            <a:r>
              <a:rPr lang="en-US" dirty="0"/>
              <a:t> et </a:t>
            </a:r>
            <a:r>
              <a:rPr lang="en-US" dirty="0" err="1"/>
              <a:t>passée</a:t>
            </a:r>
            <a:r>
              <a:rPr lang="en-US" dirty="0"/>
              <a:t> en force de chose </a:t>
            </a:r>
            <a:r>
              <a:rPr lang="en-US" dirty="0" err="1"/>
              <a:t>jugée</a:t>
            </a:r>
            <a:r>
              <a:rPr lang="en-US" dirty="0"/>
              <a:t> pour </a:t>
            </a:r>
            <a:r>
              <a:rPr lang="en-US" dirty="0" err="1"/>
              <a:t>l’un</a:t>
            </a:r>
            <a:r>
              <a:rPr lang="en-US" dirty="0"/>
              <a:t> des crimes ou </a:t>
            </a:r>
            <a:r>
              <a:rPr lang="en-US" dirty="0" err="1"/>
              <a:t>délits</a:t>
            </a:r>
            <a:r>
              <a:rPr lang="en-US" dirty="0"/>
              <a:t> ci-</a:t>
            </a:r>
            <a:r>
              <a:rPr lang="en-US" dirty="0" err="1"/>
              <a:t>dessus</a:t>
            </a:r>
            <a:r>
              <a:rPr lang="en-US" dirty="0"/>
              <a:t> </a:t>
            </a:r>
            <a:r>
              <a:rPr lang="en-US" dirty="0" err="1"/>
              <a:t>énumérés</a:t>
            </a:r>
            <a:r>
              <a:rPr lang="en-US" dirty="0"/>
              <a:t>.</a:t>
            </a:r>
            <a:endParaRPr lang="fr-FR" dirty="0"/>
          </a:p>
          <a:p>
            <a:pPr marL="0" indent="0">
              <a:buNone/>
            </a:pPr>
            <a:endParaRPr lang="fr-FR" dirty="0"/>
          </a:p>
        </p:txBody>
      </p:sp>
    </p:spTree>
    <p:extLst>
      <p:ext uri="{BB962C8B-B14F-4D97-AF65-F5344CB8AC3E}">
        <p14:creationId xmlns:p14="http://schemas.microsoft.com/office/powerpoint/2010/main" val="3198523179"/>
      </p:ext>
    </p:extLst>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B- le retrait de l’agrément</a:t>
            </a:r>
            <a:endParaRPr lang="fr-FR" dirty="0"/>
          </a:p>
        </p:txBody>
      </p:sp>
      <p:sp>
        <p:nvSpPr>
          <p:cNvPr id="3" name="Espace réservé du contenu 2"/>
          <p:cNvSpPr>
            <a:spLocks noGrp="1"/>
          </p:cNvSpPr>
          <p:nvPr>
            <p:ph idx="1"/>
          </p:nvPr>
        </p:nvSpPr>
        <p:spPr/>
        <p:txBody>
          <a:bodyPr>
            <a:normAutofit fontScale="62500" lnSpcReduction="20000"/>
          </a:bodyPr>
          <a:lstStyle/>
          <a:p>
            <a:pPr marL="0" indent="0">
              <a:buNone/>
            </a:pPr>
            <a:r>
              <a:rPr lang="fr-FR" u="sng" dirty="0" smtClean="0"/>
              <a:t>L’article 52 de la loi </a:t>
            </a:r>
            <a:r>
              <a:rPr lang="fr-FR" u="sng" dirty="0" smtClean="0"/>
              <a:t>2014:</a:t>
            </a:r>
            <a:endParaRPr lang="fr-FR" u="sng" dirty="0" smtClean="0"/>
          </a:p>
          <a:p>
            <a:pPr marL="0" indent="0">
              <a:buNone/>
            </a:pPr>
            <a:r>
              <a:rPr lang="fr-FR" dirty="0" smtClean="0"/>
              <a:t>Quatre possibilités: </a:t>
            </a:r>
          </a:p>
          <a:p>
            <a:pPr marL="0" indent="0">
              <a:buNone/>
            </a:pPr>
            <a:r>
              <a:rPr lang="fr-FR" dirty="0" smtClean="0"/>
              <a:t>- La première :</a:t>
            </a:r>
          </a:p>
          <a:p>
            <a:pPr marL="0" indent="0">
              <a:buNone/>
            </a:pPr>
            <a:r>
              <a:rPr lang="fr-FR" dirty="0" smtClean="0"/>
              <a:t>À la demande de l’établissement de crédit lui même</a:t>
            </a:r>
          </a:p>
          <a:p>
            <a:pPr marL="0" indent="0">
              <a:buNone/>
            </a:pPr>
            <a:r>
              <a:rPr lang="fr-FR" dirty="0" smtClean="0"/>
              <a:t>- La seconde:</a:t>
            </a:r>
          </a:p>
          <a:p>
            <a:pPr marL="0" indent="0">
              <a:buNone/>
            </a:pPr>
            <a:r>
              <a:rPr lang="fr-FR" dirty="0" smtClean="0"/>
              <a:t>Comme sanction disciplinaire</a:t>
            </a:r>
          </a:p>
          <a:p>
            <a:pPr marL="0" indent="0">
              <a:buNone/>
            </a:pPr>
            <a:r>
              <a:rPr lang="fr-FR" dirty="0" smtClean="0"/>
              <a:t>- La troisième: </a:t>
            </a:r>
          </a:p>
          <a:p>
            <a:pPr marL="0" indent="0">
              <a:buNone/>
            </a:pPr>
            <a:r>
              <a:rPr lang="fr-FR" dirty="0" smtClean="0"/>
              <a:t>La situation de l’établissement de crédit est considérée comme irrémédiablement compromise</a:t>
            </a:r>
          </a:p>
          <a:p>
            <a:pPr marL="0" indent="0">
              <a:buNone/>
            </a:pPr>
            <a:r>
              <a:rPr lang="fr-FR" dirty="0" smtClean="0"/>
              <a:t>- La quatrième:</a:t>
            </a:r>
          </a:p>
          <a:p>
            <a:pPr marL="0" indent="0">
              <a:buNone/>
            </a:pPr>
            <a:r>
              <a:rPr lang="fr-FR" dirty="0" smtClean="0"/>
              <a:t>Lorsque l’établissement de crédit:</a:t>
            </a:r>
          </a:p>
          <a:p>
            <a:pPr>
              <a:buFontTx/>
              <a:buChar char="-"/>
            </a:pPr>
            <a:r>
              <a:rPr lang="fr-FR" dirty="0" smtClean="0"/>
              <a:t>n’a pas fait usage de son agrément dans un délai de 12 mois</a:t>
            </a:r>
          </a:p>
          <a:p>
            <a:pPr>
              <a:buFontTx/>
              <a:buChar char="-"/>
            </a:pPr>
            <a:r>
              <a:rPr lang="fr-FR" dirty="0"/>
              <a:t> </a:t>
            </a:r>
            <a:r>
              <a:rPr lang="fr-FR" dirty="0" smtClean="0"/>
              <a:t>n’exerce plus son activité depuis au moins six mois</a:t>
            </a:r>
          </a:p>
          <a:p>
            <a:pPr>
              <a:buFontTx/>
              <a:buChar char="-"/>
            </a:pPr>
            <a:r>
              <a:rPr lang="fr-FR" dirty="0"/>
              <a:t> </a:t>
            </a:r>
            <a:r>
              <a:rPr lang="fr-FR" dirty="0" smtClean="0"/>
              <a:t>ne remplit plus les conditions au vu desquelles il a été agrée.</a:t>
            </a:r>
            <a:endParaRPr lang="fr-FR" dirty="0"/>
          </a:p>
        </p:txBody>
      </p:sp>
    </p:spTree>
    <p:extLst>
      <p:ext uri="{BB962C8B-B14F-4D97-AF65-F5344CB8AC3E}">
        <p14:creationId xmlns:p14="http://schemas.microsoft.com/office/powerpoint/2010/main" val="1489131080"/>
      </p:ext>
    </p:extLst>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§2: Les opérations de banque et les activités connexes</a:t>
            </a:r>
          </a:p>
        </p:txBody>
      </p:sp>
      <p:sp>
        <p:nvSpPr>
          <p:cNvPr id="3" name="Espace réservé du contenu 2"/>
          <p:cNvSpPr>
            <a:spLocks noGrp="1"/>
          </p:cNvSpPr>
          <p:nvPr>
            <p:ph idx="1"/>
          </p:nvPr>
        </p:nvSpPr>
        <p:spPr/>
        <p:txBody>
          <a:bodyPr>
            <a:normAutofit/>
          </a:bodyPr>
          <a:lstStyle/>
          <a:p>
            <a:pPr marL="0" indent="0">
              <a:buNone/>
            </a:pPr>
            <a:r>
              <a:rPr lang="fr-FR" dirty="0" smtClean="0"/>
              <a:t> </a:t>
            </a:r>
          </a:p>
          <a:p>
            <a:pPr marL="0" indent="0">
              <a:buNone/>
            </a:pPr>
            <a:r>
              <a:rPr lang="fr-FR" dirty="0" smtClean="0"/>
              <a:t>A- </a:t>
            </a:r>
            <a:r>
              <a:rPr lang="fr-FR" u="sng" dirty="0" smtClean="0"/>
              <a:t>les opérations de banque:</a:t>
            </a:r>
          </a:p>
          <a:p>
            <a:pPr marL="0" indent="0" algn="justLow">
              <a:buNone/>
            </a:pPr>
            <a:r>
              <a:rPr lang="fr-FR" dirty="0" smtClean="0"/>
              <a:t>L’article 1 </a:t>
            </a:r>
          </a:p>
          <a:p>
            <a:pPr marL="0" indent="0" algn="justLow">
              <a:buNone/>
            </a:pPr>
            <a:endParaRPr lang="fr-FR" dirty="0">
              <a:solidFill>
                <a:schemeClr val="accent5"/>
              </a:solidFill>
            </a:endParaRPr>
          </a:p>
          <a:p>
            <a:pPr marL="0" indent="0" algn="justLow">
              <a:buNone/>
            </a:pPr>
            <a:endParaRPr lang="fr-FR" dirty="0" smtClean="0">
              <a:solidFill>
                <a:schemeClr val="accent5"/>
              </a:solidFill>
            </a:endParaRPr>
          </a:p>
          <a:p>
            <a:pPr marL="0" indent="0" algn="justLow">
              <a:buNone/>
            </a:pPr>
            <a:r>
              <a:rPr lang="en-US" dirty="0" smtClean="0"/>
              <a:t>B- </a:t>
            </a:r>
            <a:r>
              <a:rPr lang="en-US" u="sng" dirty="0" smtClean="0"/>
              <a:t>les operations connexes </a:t>
            </a:r>
          </a:p>
          <a:p>
            <a:pPr marL="0" indent="0" algn="justLow">
              <a:buNone/>
            </a:pPr>
            <a:r>
              <a:rPr lang="fr-FR" dirty="0"/>
              <a:t>L</a:t>
            </a:r>
            <a:r>
              <a:rPr lang="fr-FR" dirty="0" smtClean="0"/>
              <a:t>es articles 7 et 8, 9 et 16</a:t>
            </a:r>
            <a:endParaRPr lang="fr-FR" dirty="0"/>
          </a:p>
          <a:p>
            <a:pPr marL="0" indent="0">
              <a:buNone/>
            </a:pPr>
            <a:endParaRPr lang="fr-FR" u="sng" dirty="0"/>
          </a:p>
        </p:txBody>
      </p:sp>
    </p:spTree>
    <p:extLst>
      <p:ext uri="{BB962C8B-B14F-4D97-AF65-F5344CB8AC3E}">
        <p14:creationId xmlns:p14="http://schemas.microsoft.com/office/powerpoint/2010/main" val="3795985234"/>
      </p:ext>
    </p:extLst>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A- </a:t>
            </a:r>
            <a:r>
              <a:rPr lang="fr-FR" u="sng" dirty="0"/>
              <a:t>les opérations de banque:</a:t>
            </a:r>
            <a:br>
              <a:rPr lang="fr-FR" u="sng" dirty="0"/>
            </a:br>
            <a:endParaRPr lang="fr-FR" dirty="0"/>
          </a:p>
        </p:txBody>
      </p:sp>
      <p:sp>
        <p:nvSpPr>
          <p:cNvPr id="3" name="Espace réservé du contenu 2"/>
          <p:cNvSpPr>
            <a:spLocks noGrp="1"/>
          </p:cNvSpPr>
          <p:nvPr>
            <p:ph idx="1"/>
          </p:nvPr>
        </p:nvSpPr>
        <p:spPr/>
        <p:txBody>
          <a:bodyPr/>
          <a:lstStyle/>
          <a:p>
            <a:pPr marL="0" indent="0" algn="justLow">
              <a:buNone/>
            </a:pPr>
            <a:r>
              <a:rPr lang="fr-FR" dirty="0" smtClean="0"/>
              <a:t>L’article </a:t>
            </a:r>
            <a:r>
              <a:rPr lang="fr-FR" dirty="0"/>
              <a:t>1 : </a:t>
            </a:r>
          </a:p>
          <a:p>
            <a:pPr marL="0" indent="0" algn="justLow">
              <a:buNone/>
            </a:pPr>
            <a:r>
              <a:rPr lang="fr-FR" dirty="0">
                <a:solidFill>
                  <a:schemeClr val="accent5"/>
                </a:solidFill>
              </a:rPr>
              <a:t>- </a:t>
            </a:r>
            <a:r>
              <a:rPr lang="en-US" dirty="0">
                <a:solidFill>
                  <a:schemeClr val="accent5"/>
                </a:solidFill>
              </a:rPr>
              <a:t>la </a:t>
            </a:r>
            <a:r>
              <a:rPr lang="en-US" dirty="0" smtClean="0">
                <a:solidFill>
                  <a:schemeClr val="accent5"/>
                </a:solidFill>
              </a:rPr>
              <a:t>reception </a:t>
            </a:r>
            <a:r>
              <a:rPr lang="en-US" dirty="0">
                <a:solidFill>
                  <a:schemeClr val="accent5"/>
                </a:solidFill>
              </a:rPr>
              <a:t>de fonds du public ; </a:t>
            </a:r>
          </a:p>
          <a:p>
            <a:pPr lvl="0" algn="justLow">
              <a:buFontTx/>
              <a:buChar char="-"/>
            </a:pPr>
            <a:r>
              <a:rPr lang="en-US" dirty="0">
                <a:solidFill>
                  <a:schemeClr val="accent5"/>
                </a:solidFill>
              </a:rPr>
              <a:t>les opérations de crédit ;</a:t>
            </a:r>
            <a:endParaRPr lang="fr-FR" dirty="0">
              <a:solidFill>
                <a:schemeClr val="accent5"/>
              </a:solidFill>
            </a:endParaRPr>
          </a:p>
          <a:p>
            <a:pPr algn="justLow">
              <a:buFontTx/>
              <a:buChar char="-"/>
            </a:pPr>
            <a:r>
              <a:rPr lang="en-US" dirty="0">
                <a:solidFill>
                  <a:schemeClr val="accent5"/>
                </a:solidFill>
              </a:rPr>
              <a:t>la mise à la disposition de la clientele de tous moyens de paiement, ou leur gestion.</a:t>
            </a:r>
          </a:p>
          <a:p>
            <a:pPr marL="0" indent="0">
              <a:buNone/>
            </a:pPr>
            <a:endParaRPr lang="fr-FR" dirty="0"/>
          </a:p>
        </p:txBody>
      </p:sp>
    </p:spTree>
    <p:extLst>
      <p:ext uri="{BB962C8B-B14F-4D97-AF65-F5344CB8AC3E}">
        <p14:creationId xmlns:p14="http://schemas.microsoft.com/office/powerpoint/2010/main" val="55203825"/>
      </p:ext>
    </p:extLst>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I- la réception des fonds du public</a:t>
            </a:r>
            <a:endParaRPr lang="fr-FR" dirty="0"/>
          </a:p>
        </p:txBody>
      </p:sp>
      <p:sp>
        <p:nvSpPr>
          <p:cNvPr id="3" name="Espace réservé du contenu 2"/>
          <p:cNvSpPr>
            <a:spLocks noGrp="1"/>
          </p:cNvSpPr>
          <p:nvPr>
            <p:ph idx="1"/>
          </p:nvPr>
        </p:nvSpPr>
        <p:spPr/>
        <p:txBody>
          <a:bodyPr>
            <a:normAutofit/>
          </a:bodyPr>
          <a:lstStyle/>
          <a:p>
            <a:pPr marL="0" indent="0">
              <a:buNone/>
            </a:pPr>
            <a:r>
              <a:rPr lang="fr-FR" u="sng" dirty="0" smtClean="0"/>
              <a:t>Définition: Art 2</a:t>
            </a:r>
          </a:p>
          <a:p>
            <a:pPr marL="0" indent="0" algn="justLow">
              <a:buNone/>
            </a:pPr>
            <a:r>
              <a:rPr lang="fr-FR" sz="4400" dirty="0"/>
              <a:t> </a:t>
            </a:r>
            <a:r>
              <a:rPr lang="fr-FR" sz="4400" dirty="0" smtClean="0"/>
              <a:t> </a:t>
            </a:r>
            <a:r>
              <a:rPr lang="en-US" sz="4400" dirty="0"/>
              <a:t>Sont </a:t>
            </a:r>
            <a:r>
              <a:rPr lang="en-US" sz="4400" dirty="0" err="1"/>
              <a:t>considérés</a:t>
            </a:r>
            <a:r>
              <a:rPr lang="en-US" sz="4400" dirty="0"/>
              <a:t> </a:t>
            </a:r>
            <a:r>
              <a:rPr lang="en-US" sz="4400" dirty="0" err="1"/>
              <a:t>comme</a:t>
            </a:r>
            <a:r>
              <a:rPr lang="en-US" sz="4400" dirty="0"/>
              <a:t> fonds </a:t>
            </a:r>
            <a:r>
              <a:rPr lang="en-US" sz="4400" dirty="0" err="1"/>
              <a:t>reçus</a:t>
            </a:r>
            <a:r>
              <a:rPr lang="en-US" sz="4400" dirty="0"/>
              <a:t> du public les fonds </a:t>
            </a:r>
            <a:r>
              <a:rPr lang="en-US" sz="4400" dirty="0" err="1"/>
              <a:t>qu’une</a:t>
            </a:r>
            <a:r>
              <a:rPr lang="en-US" sz="4400" dirty="0"/>
              <a:t> </a:t>
            </a:r>
            <a:r>
              <a:rPr lang="en-US" sz="4400" dirty="0" err="1"/>
              <a:t>personne</a:t>
            </a:r>
            <a:r>
              <a:rPr lang="en-US" sz="4400" dirty="0"/>
              <a:t> </a:t>
            </a:r>
            <a:r>
              <a:rPr lang="en-US" sz="4400" dirty="0" err="1"/>
              <a:t>recueille</a:t>
            </a:r>
            <a:r>
              <a:rPr lang="en-US" sz="4400" dirty="0"/>
              <a:t> de tiers sous </a:t>
            </a:r>
            <a:r>
              <a:rPr lang="en-US" sz="4400" dirty="0" err="1"/>
              <a:t>forme</a:t>
            </a:r>
            <a:r>
              <a:rPr lang="en-US" sz="4400" dirty="0"/>
              <a:t> de </a:t>
            </a:r>
            <a:r>
              <a:rPr lang="en-US" sz="4400" dirty="0" err="1"/>
              <a:t>dépôt</a:t>
            </a:r>
            <a:r>
              <a:rPr lang="en-US" sz="4400" dirty="0"/>
              <a:t> ou </a:t>
            </a:r>
            <a:r>
              <a:rPr lang="en-US" sz="4400" dirty="0" err="1"/>
              <a:t>autrement</a:t>
            </a:r>
            <a:r>
              <a:rPr lang="en-US" sz="4400" dirty="0"/>
              <a:t>, avec </a:t>
            </a:r>
            <a:r>
              <a:rPr lang="en-US" sz="4400" dirty="0" smtClean="0"/>
              <a:t>le </a:t>
            </a:r>
            <a:r>
              <a:rPr lang="en-US" sz="4400" dirty="0"/>
              <a:t>droit </a:t>
            </a:r>
            <a:r>
              <a:rPr lang="en-US" sz="4400" dirty="0" err="1"/>
              <a:t>d’en</a:t>
            </a:r>
            <a:r>
              <a:rPr lang="en-US" sz="4400" dirty="0"/>
              <a:t> disposer pour son </a:t>
            </a:r>
            <a:r>
              <a:rPr lang="en-US" sz="4400" dirty="0" err="1"/>
              <a:t>propre</a:t>
            </a:r>
            <a:r>
              <a:rPr lang="en-US" sz="4400" dirty="0"/>
              <a:t> </a:t>
            </a:r>
            <a:r>
              <a:rPr lang="en-US" sz="4400" dirty="0" err="1"/>
              <a:t>compte</a:t>
            </a:r>
            <a:r>
              <a:rPr lang="en-US" sz="4400" dirty="0"/>
              <a:t>, à charge pour </a:t>
            </a:r>
            <a:r>
              <a:rPr lang="en-US" sz="4400" dirty="0" err="1"/>
              <a:t>elle</a:t>
            </a:r>
            <a:r>
              <a:rPr lang="en-US" sz="4400" dirty="0"/>
              <a:t> de les </a:t>
            </a:r>
            <a:r>
              <a:rPr lang="en-US" sz="4400" dirty="0" err="1"/>
              <a:t>restituer</a:t>
            </a:r>
            <a:r>
              <a:rPr lang="en-US" sz="4400" dirty="0"/>
              <a:t>.</a:t>
            </a:r>
            <a:endParaRPr lang="fr-FR" sz="4400" dirty="0"/>
          </a:p>
          <a:p>
            <a:pPr marL="0" indent="0">
              <a:buNone/>
            </a:pPr>
            <a:endParaRPr lang="fr-FR" dirty="0" smtClean="0"/>
          </a:p>
          <a:p>
            <a:pPr marL="0" indent="0">
              <a:buNone/>
            </a:pPr>
            <a:endParaRPr lang="fr-FR" dirty="0"/>
          </a:p>
        </p:txBody>
      </p:sp>
    </p:spTree>
    <p:extLst>
      <p:ext uri="{BB962C8B-B14F-4D97-AF65-F5344CB8AC3E}">
        <p14:creationId xmlns:p14="http://schemas.microsoft.com/office/powerpoint/2010/main" val="3743912074"/>
      </p:ext>
    </p:extLst>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la réception des fonds du public</a:t>
            </a:r>
          </a:p>
        </p:txBody>
      </p:sp>
      <p:sp>
        <p:nvSpPr>
          <p:cNvPr id="3" name="Espace réservé du contenu 2"/>
          <p:cNvSpPr>
            <a:spLocks noGrp="1"/>
          </p:cNvSpPr>
          <p:nvPr>
            <p:ph idx="1"/>
          </p:nvPr>
        </p:nvSpPr>
        <p:spPr/>
        <p:txBody>
          <a:bodyPr/>
          <a:lstStyle/>
          <a:p>
            <a:pPr marL="0" indent="0">
              <a:buNone/>
            </a:pPr>
            <a:r>
              <a:rPr lang="fr-FR" dirty="0" smtClean="0"/>
              <a:t>Il ressort de ce texte les quatre éléments caractéristiques de cette opération de banque, à savoir:</a:t>
            </a:r>
          </a:p>
          <a:p>
            <a:pPr marL="0" indent="0">
              <a:buNone/>
            </a:pPr>
            <a:endParaRPr lang="fr-FR" dirty="0" smtClean="0"/>
          </a:p>
          <a:p>
            <a:pPr marL="0" indent="0">
              <a:buNone/>
            </a:pPr>
            <a:r>
              <a:rPr lang="fr-FR" dirty="0" smtClean="0">
                <a:solidFill>
                  <a:schemeClr val="accent5"/>
                </a:solidFill>
              </a:rPr>
              <a:t>1- </a:t>
            </a:r>
            <a:r>
              <a:rPr lang="fr-FR" dirty="0">
                <a:solidFill>
                  <a:schemeClr val="accent5"/>
                </a:solidFill>
              </a:rPr>
              <a:t>R</a:t>
            </a:r>
            <a:r>
              <a:rPr lang="fr-FR" dirty="0" smtClean="0">
                <a:solidFill>
                  <a:schemeClr val="accent5"/>
                </a:solidFill>
              </a:rPr>
              <a:t>emise de fonds</a:t>
            </a:r>
          </a:p>
          <a:p>
            <a:pPr marL="0" indent="0">
              <a:buNone/>
            </a:pPr>
            <a:r>
              <a:rPr lang="fr-FR" dirty="0" smtClean="0">
                <a:solidFill>
                  <a:schemeClr val="accent5"/>
                </a:solidFill>
              </a:rPr>
              <a:t>2- Tiers</a:t>
            </a:r>
          </a:p>
          <a:p>
            <a:pPr marL="0" indent="0">
              <a:buNone/>
            </a:pPr>
            <a:r>
              <a:rPr lang="fr-FR" dirty="0" smtClean="0">
                <a:solidFill>
                  <a:schemeClr val="accent5"/>
                </a:solidFill>
              </a:rPr>
              <a:t>3- droit de disposer des fonds pour son propre compte</a:t>
            </a:r>
          </a:p>
          <a:p>
            <a:pPr marL="0" indent="0">
              <a:buNone/>
            </a:pPr>
            <a:r>
              <a:rPr lang="fr-FR" dirty="0" smtClean="0">
                <a:solidFill>
                  <a:schemeClr val="accent5"/>
                </a:solidFill>
              </a:rPr>
              <a:t>4- obligation de restitution</a:t>
            </a:r>
            <a:endParaRPr lang="fr-FR" dirty="0">
              <a:solidFill>
                <a:schemeClr val="accent5"/>
              </a:solidFill>
            </a:endParaRPr>
          </a:p>
        </p:txBody>
      </p:sp>
    </p:spTree>
    <p:extLst>
      <p:ext uri="{BB962C8B-B14F-4D97-AF65-F5344CB8AC3E}">
        <p14:creationId xmlns:p14="http://schemas.microsoft.com/office/powerpoint/2010/main" val="97450713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Aperçu historique</a:t>
            </a:r>
          </a:p>
        </p:txBody>
      </p:sp>
      <p:sp>
        <p:nvSpPr>
          <p:cNvPr id="3" name="Espace réservé du contenu 2"/>
          <p:cNvSpPr>
            <a:spLocks noGrp="1"/>
          </p:cNvSpPr>
          <p:nvPr>
            <p:ph idx="1"/>
          </p:nvPr>
        </p:nvSpPr>
        <p:spPr/>
        <p:txBody>
          <a:bodyPr>
            <a:normAutofit fontScale="85000" lnSpcReduction="10000"/>
          </a:bodyPr>
          <a:lstStyle/>
          <a:p>
            <a:pPr marL="0" indent="0">
              <a:buNone/>
            </a:pPr>
            <a:r>
              <a:rPr lang="fr-FR" dirty="0" smtClean="0"/>
              <a:t>Au Maroc:</a:t>
            </a:r>
          </a:p>
          <a:p>
            <a:pPr>
              <a:buFontTx/>
              <a:buChar char="-"/>
            </a:pPr>
            <a:r>
              <a:rPr lang="fr-FR" dirty="0"/>
              <a:t>en 1802 </a:t>
            </a:r>
            <a:r>
              <a:rPr lang="fr-FR" dirty="0" smtClean="0"/>
              <a:t>La première banque est née à Tanger, elle fut l’œuvre de l’imagination d’un commerçant juif</a:t>
            </a:r>
          </a:p>
          <a:p>
            <a:pPr>
              <a:buFontTx/>
              <a:buChar char="-"/>
            </a:pPr>
            <a:r>
              <a:rPr lang="fr-FR" dirty="0" smtClean="0"/>
              <a:t>Vers la fin du 19</a:t>
            </a:r>
            <a:r>
              <a:rPr lang="fr-FR" baseline="30000" dirty="0" smtClean="0"/>
              <a:t>ème</a:t>
            </a:r>
            <a:r>
              <a:rPr lang="fr-FR" dirty="0" smtClean="0"/>
              <a:t> siècle: l’ouverture de filiales des banques européennes au Maroc: l’agence nationale d’escompte de paris (Tanger et Casablanca) 1896</a:t>
            </a:r>
          </a:p>
          <a:p>
            <a:pPr>
              <a:buFontTx/>
              <a:buChar char="-"/>
            </a:pPr>
            <a:r>
              <a:rPr lang="fr-FR" dirty="0"/>
              <a:t> </a:t>
            </a:r>
            <a:r>
              <a:rPr lang="fr-FR" dirty="0" smtClean="0"/>
              <a:t> 1907 la banque d’Etat du Maroc (</a:t>
            </a:r>
            <a:r>
              <a:rPr lang="ar-SA" dirty="0" smtClean="0"/>
              <a:t>البنك المخزني المغربي</a:t>
            </a:r>
            <a:r>
              <a:rPr lang="fr-FR" dirty="0" smtClean="0"/>
              <a:t> ) a été instituée à Tanger en vertu de l’acte d'Algésiras de 1906, sous forme de société anonyme , dont le capital était réparti entre les pays signataires à l’exception des états unis</a:t>
            </a:r>
          </a:p>
          <a:p>
            <a:pPr>
              <a:buFontTx/>
              <a:buChar char="-"/>
            </a:pPr>
            <a:r>
              <a:rPr lang="fr-FR" dirty="0"/>
              <a:t> </a:t>
            </a:r>
            <a:r>
              <a:rPr lang="fr-FR" dirty="0" smtClean="0"/>
              <a:t>dahir de 1943 relatif à la réglementation et l’organisation de la profession bancaire: la première réglementation de l’exercice de l’activité bancaire</a:t>
            </a:r>
          </a:p>
          <a:p>
            <a:pPr>
              <a:buFontTx/>
              <a:buChar char="-"/>
            </a:pPr>
            <a:r>
              <a:rPr lang="fr-FR" dirty="0"/>
              <a:t> </a:t>
            </a:r>
            <a:r>
              <a:rPr lang="fr-FR" dirty="0" smtClean="0"/>
              <a:t>les modalités d’application de ce dahir ont été fixées par les arrêtés du directeur du finances de la même date (1943), puis en 1954 et 1955</a:t>
            </a:r>
            <a:endParaRPr lang="fr-FR" dirty="0"/>
          </a:p>
        </p:txBody>
      </p:sp>
    </p:spTree>
    <p:extLst>
      <p:ext uri="{BB962C8B-B14F-4D97-AF65-F5344CB8AC3E}">
        <p14:creationId xmlns:p14="http://schemas.microsoft.com/office/powerpoint/2010/main" val="1922780227"/>
      </p:ext>
    </p:extLst>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solidFill>
                  <a:schemeClr val="accent5"/>
                </a:solidFill>
              </a:rPr>
              <a:t>1- Remise de fonds</a:t>
            </a:r>
            <a:br>
              <a:rPr lang="fr-FR" dirty="0">
                <a:solidFill>
                  <a:schemeClr val="accent5"/>
                </a:solidFill>
              </a:rPr>
            </a:br>
            <a:endParaRPr lang="fr-FR" dirty="0"/>
          </a:p>
        </p:txBody>
      </p:sp>
      <p:sp>
        <p:nvSpPr>
          <p:cNvPr id="3" name="Espace réservé du contenu 2"/>
          <p:cNvSpPr>
            <a:spLocks noGrp="1"/>
          </p:cNvSpPr>
          <p:nvPr>
            <p:ph idx="1"/>
          </p:nvPr>
        </p:nvSpPr>
        <p:spPr/>
        <p:txBody>
          <a:bodyPr>
            <a:normAutofit fontScale="85000" lnSpcReduction="20000"/>
          </a:bodyPr>
          <a:lstStyle/>
          <a:p>
            <a:pPr>
              <a:buFontTx/>
              <a:buChar char="-"/>
            </a:pPr>
            <a:r>
              <a:rPr lang="fr-FR" dirty="0" smtClean="0"/>
              <a:t>La r</a:t>
            </a:r>
            <a:r>
              <a:rPr lang="fr-FR" dirty="0"/>
              <a:t>é</a:t>
            </a:r>
            <a:r>
              <a:rPr lang="fr-FR" dirty="0" smtClean="0"/>
              <a:t>ception de fonds implique une remise de monnaie soit volontairement ou sollicitation par l’établissement de crédit.</a:t>
            </a:r>
          </a:p>
          <a:p>
            <a:pPr>
              <a:buFontTx/>
              <a:buChar char="-"/>
            </a:pPr>
            <a:r>
              <a:rPr lang="fr-FR" dirty="0"/>
              <a:t> </a:t>
            </a:r>
            <a:r>
              <a:rPr lang="fr-FR" dirty="0" smtClean="0"/>
              <a:t>la nature juridique de l’opération importe peu: </a:t>
            </a:r>
          </a:p>
          <a:p>
            <a:r>
              <a:rPr lang="fr-FR" dirty="0" smtClean="0"/>
              <a:t>À titre de dépôt ( différent du dépôt régi par les règles de droit commun (art 781 du DOC); </a:t>
            </a:r>
          </a:p>
          <a:p>
            <a:r>
              <a:rPr lang="fr-FR" dirty="0" smtClean="0"/>
              <a:t>convention de prêt; </a:t>
            </a:r>
          </a:p>
          <a:p>
            <a:r>
              <a:rPr lang="fr-FR" dirty="0" smtClean="0"/>
              <a:t>convention de compte courant.</a:t>
            </a:r>
          </a:p>
          <a:p>
            <a:pPr>
              <a:buFontTx/>
              <a:buChar char="-"/>
            </a:pPr>
            <a:r>
              <a:rPr lang="fr-FR" dirty="0" smtClean="0"/>
              <a:t>Le moyen de la remise est également indifférent: en espèce, au moyen d’un chèque, virement.</a:t>
            </a:r>
          </a:p>
          <a:p>
            <a:pPr>
              <a:buFontTx/>
              <a:buChar char="-"/>
            </a:pPr>
            <a:r>
              <a:rPr lang="fr-FR" dirty="0"/>
              <a:t> </a:t>
            </a:r>
            <a:r>
              <a:rPr lang="fr-FR" dirty="0" smtClean="0"/>
              <a:t>la durée de la remise est même sans importance: remises des fonds restituables à terme comme des fonds constitutifs de dépôt à vue.</a:t>
            </a:r>
          </a:p>
          <a:p>
            <a:pPr marL="0" indent="0">
              <a:buNone/>
            </a:pPr>
            <a:r>
              <a:rPr lang="fr-FR" dirty="0" smtClean="0"/>
              <a:t>Mais la durée n’est pas sans intérêt: si les dépôts à vue ne sont pas productifs </a:t>
            </a:r>
            <a:r>
              <a:rPr lang="fr-FR" smtClean="0"/>
              <a:t>d’intérêt créditeurs, </a:t>
            </a:r>
            <a:r>
              <a:rPr lang="fr-FR" dirty="0" smtClean="0"/>
              <a:t>les dépôts à terme le sont.</a:t>
            </a:r>
            <a:endParaRPr lang="fr-FR" dirty="0"/>
          </a:p>
        </p:txBody>
      </p:sp>
    </p:spTree>
    <p:extLst>
      <p:ext uri="{BB962C8B-B14F-4D97-AF65-F5344CB8AC3E}">
        <p14:creationId xmlns:p14="http://schemas.microsoft.com/office/powerpoint/2010/main" val="1211672476"/>
      </p:ext>
    </p:extLst>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solidFill>
                  <a:schemeClr val="accent5"/>
                </a:solidFill>
              </a:rPr>
              <a:t>2- Tiers</a:t>
            </a:r>
          </a:p>
        </p:txBody>
      </p:sp>
      <p:sp>
        <p:nvSpPr>
          <p:cNvPr id="3" name="Espace réservé du contenu 2"/>
          <p:cNvSpPr>
            <a:spLocks noGrp="1"/>
          </p:cNvSpPr>
          <p:nvPr>
            <p:ph idx="1"/>
          </p:nvPr>
        </p:nvSpPr>
        <p:spPr/>
        <p:txBody>
          <a:bodyPr>
            <a:normAutofit lnSpcReduction="10000"/>
          </a:bodyPr>
          <a:lstStyle/>
          <a:p>
            <a:pPr marL="0" indent="0" algn="justLow">
              <a:buNone/>
            </a:pPr>
            <a:r>
              <a:rPr lang="fr-FR" dirty="0" smtClean="0"/>
              <a:t>	Le public est défini à travers la notion de tiers pour indiquer que proviennent du public tous les fonds recueillis de personnes dotées d’une personnalité juridique distincte de celle de la personne qui reçoit les fonds.</a:t>
            </a:r>
          </a:p>
          <a:p>
            <a:pPr marL="0" indent="0" algn="justLow">
              <a:buNone/>
            </a:pPr>
            <a:r>
              <a:rPr lang="fr-FR" dirty="0" smtClean="0"/>
              <a:t>	Cela veut dire qu’à partir du moment ou le banquier reçoit des fonds d’une personne autre que lui-même, il reçoit des fonds du public.</a:t>
            </a:r>
          </a:p>
          <a:p>
            <a:pPr marL="0" indent="0" algn="justLow">
              <a:buNone/>
            </a:pPr>
            <a:r>
              <a:rPr lang="fr-FR" dirty="0" smtClean="0"/>
              <a:t>	pour restreindre le domaine d’activité des établissements de crédit et autoriser d’autres personnes que ceux-ci à recevoir des fonds du public, ce texte décide que ces fonds ne constituent pas des fonds reçus du public.</a:t>
            </a:r>
          </a:p>
          <a:p>
            <a:pPr marL="0" indent="0" algn="justLow">
              <a:buNone/>
            </a:pPr>
            <a:r>
              <a:rPr lang="fr-FR" dirty="0" smtClean="0"/>
              <a:t> </a:t>
            </a:r>
            <a:endParaRPr lang="fr-FR" dirty="0"/>
          </a:p>
        </p:txBody>
      </p:sp>
    </p:spTree>
    <p:extLst>
      <p:ext uri="{BB962C8B-B14F-4D97-AF65-F5344CB8AC3E}">
        <p14:creationId xmlns:p14="http://schemas.microsoft.com/office/powerpoint/2010/main" val="1137957148"/>
      </p:ext>
    </p:extLst>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solidFill>
                  <a:schemeClr val="accent5"/>
                </a:solidFill>
              </a:rPr>
              <a:t>2- Tiers</a:t>
            </a:r>
            <a:endParaRPr lang="fr-FR" dirty="0"/>
          </a:p>
        </p:txBody>
      </p:sp>
      <p:sp>
        <p:nvSpPr>
          <p:cNvPr id="3" name="Espace réservé du contenu 2"/>
          <p:cNvSpPr>
            <a:spLocks noGrp="1"/>
          </p:cNvSpPr>
          <p:nvPr>
            <p:ph idx="1"/>
          </p:nvPr>
        </p:nvSpPr>
        <p:spPr/>
        <p:txBody>
          <a:bodyPr>
            <a:normAutofit fontScale="92500" lnSpcReduction="10000"/>
          </a:bodyPr>
          <a:lstStyle/>
          <a:p>
            <a:pPr marL="0" indent="0" algn="justLow">
              <a:buNone/>
            </a:pPr>
            <a:r>
              <a:rPr lang="fr-FR" dirty="0" smtClean="0"/>
              <a:t> </a:t>
            </a:r>
            <a:r>
              <a:rPr lang="fr-FR" dirty="0"/>
              <a:t>Ainsi par exemple:</a:t>
            </a:r>
          </a:p>
          <a:p>
            <a:pPr marL="0" indent="0">
              <a:buNone/>
            </a:pPr>
            <a:r>
              <a:rPr lang="fr-FR" dirty="0"/>
              <a:t>-</a:t>
            </a:r>
            <a:r>
              <a:rPr lang="en-US" dirty="0"/>
              <a:t>les </a:t>
            </a:r>
            <a:r>
              <a:rPr lang="en-US" dirty="0" err="1"/>
              <a:t>sommes</a:t>
            </a:r>
            <a:r>
              <a:rPr lang="en-US" dirty="0"/>
              <a:t> </a:t>
            </a:r>
            <a:r>
              <a:rPr lang="en-US" dirty="0" err="1"/>
              <a:t>laissées</a:t>
            </a:r>
            <a:r>
              <a:rPr lang="en-US" dirty="0"/>
              <a:t> en </a:t>
            </a:r>
            <a:r>
              <a:rPr lang="en-US" dirty="0" err="1"/>
              <a:t>compte</a:t>
            </a:r>
            <a:r>
              <a:rPr lang="en-US" dirty="0"/>
              <a:t>, </a:t>
            </a:r>
            <a:r>
              <a:rPr lang="en-US" dirty="0" err="1"/>
              <a:t>dans</a:t>
            </a:r>
            <a:r>
              <a:rPr lang="en-US" dirty="0"/>
              <a:t> </a:t>
            </a:r>
            <a:r>
              <a:rPr lang="en-US" dirty="0" err="1"/>
              <a:t>une</a:t>
            </a:r>
            <a:r>
              <a:rPr lang="en-US" dirty="0"/>
              <a:t> </a:t>
            </a:r>
            <a:r>
              <a:rPr lang="en-US" dirty="0" err="1"/>
              <a:t>société</a:t>
            </a:r>
            <a:r>
              <a:rPr lang="en-US" dirty="0"/>
              <a:t>, par les </a:t>
            </a:r>
            <a:r>
              <a:rPr lang="en-US" dirty="0" err="1"/>
              <a:t>associés</a:t>
            </a:r>
            <a:r>
              <a:rPr lang="en-US" dirty="0"/>
              <a:t> en nom, </a:t>
            </a:r>
            <a:r>
              <a:rPr lang="en-US" dirty="0" smtClean="0"/>
              <a:t>les </a:t>
            </a:r>
            <a:r>
              <a:rPr lang="en-US" dirty="0" err="1" smtClean="0"/>
              <a:t>commanditaires</a:t>
            </a:r>
            <a:r>
              <a:rPr lang="en-US" dirty="0" smtClean="0"/>
              <a:t> </a:t>
            </a:r>
            <a:r>
              <a:rPr lang="en-US" dirty="0"/>
              <a:t>et les </a:t>
            </a:r>
            <a:r>
              <a:rPr lang="en-US" dirty="0" err="1"/>
              <a:t>commandités</a:t>
            </a:r>
            <a:r>
              <a:rPr lang="en-US" dirty="0"/>
              <a:t>, les </a:t>
            </a:r>
            <a:r>
              <a:rPr lang="en-US" dirty="0" err="1"/>
              <a:t>associés</a:t>
            </a:r>
            <a:r>
              <a:rPr lang="en-US" dirty="0"/>
              <a:t>, les </a:t>
            </a:r>
            <a:r>
              <a:rPr lang="en-US" dirty="0" err="1"/>
              <a:t>gérants</a:t>
            </a:r>
            <a:r>
              <a:rPr lang="en-US" dirty="0"/>
              <a:t>, les </a:t>
            </a:r>
            <a:r>
              <a:rPr lang="en-US" dirty="0" err="1"/>
              <a:t>administrateurs</a:t>
            </a:r>
            <a:r>
              <a:rPr lang="en-US" dirty="0"/>
              <a:t>, les </a:t>
            </a:r>
            <a:r>
              <a:rPr lang="en-US" dirty="0" err="1"/>
              <a:t>membres</a:t>
            </a:r>
            <a:r>
              <a:rPr lang="en-US" dirty="0"/>
              <a:t> du </a:t>
            </a:r>
            <a:r>
              <a:rPr lang="en-US" dirty="0" err="1"/>
              <a:t>directoire</a:t>
            </a:r>
            <a:r>
              <a:rPr lang="en-US" dirty="0"/>
              <a:t> ou du </a:t>
            </a:r>
            <a:r>
              <a:rPr lang="en-US" dirty="0" err="1"/>
              <a:t>conseil</a:t>
            </a:r>
            <a:r>
              <a:rPr lang="en-US" dirty="0"/>
              <a:t> de surveillance et les </a:t>
            </a:r>
            <a:r>
              <a:rPr lang="en-US" dirty="0" err="1"/>
              <a:t>actionnaires</a:t>
            </a:r>
            <a:r>
              <a:rPr lang="en-US" dirty="0"/>
              <a:t>, </a:t>
            </a:r>
            <a:r>
              <a:rPr lang="en-US" dirty="0" err="1"/>
              <a:t>détenant</a:t>
            </a:r>
            <a:r>
              <a:rPr lang="en-US" dirty="0"/>
              <a:t> 5 % au </a:t>
            </a:r>
            <a:r>
              <a:rPr lang="en-US" dirty="0" err="1"/>
              <a:t>moins</a:t>
            </a:r>
            <a:r>
              <a:rPr lang="en-US" dirty="0"/>
              <a:t> du capital social ;</a:t>
            </a:r>
            <a:endParaRPr lang="fr-FR" dirty="0"/>
          </a:p>
          <a:p>
            <a:pPr marL="0" indent="0">
              <a:buNone/>
            </a:pPr>
            <a:r>
              <a:rPr lang="en-US" dirty="0"/>
              <a:t>— les </a:t>
            </a:r>
            <a:r>
              <a:rPr lang="en-US" dirty="0" err="1"/>
              <a:t>dépôts</a:t>
            </a:r>
            <a:r>
              <a:rPr lang="en-US" dirty="0"/>
              <a:t> du personnel </a:t>
            </a:r>
            <a:r>
              <a:rPr lang="en-US" dirty="0" err="1"/>
              <a:t>d’une</a:t>
            </a:r>
            <a:r>
              <a:rPr lang="en-US" dirty="0"/>
              <a:t> </a:t>
            </a:r>
            <a:r>
              <a:rPr lang="en-US" dirty="0" err="1"/>
              <a:t>entreprise</a:t>
            </a:r>
            <a:r>
              <a:rPr lang="en-US" dirty="0"/>
              <a:t> </a:t>
            </a:r>
            <a:r>
              <a:rPr lang="en-US" dirty="0" err="1"/>
              <a:t>lorsqu'ils</a:t>
            </a:r>
            <a:r>
              <a:rPr lang="en-US" dirty="0"/>
              <a:t> ne </a:t>
            </a:r>
            <a:r>
              <a:rPr lang="en-US" dirty="0" err="1"/>
              <a:t>dépassent</a:t>
            </a:r>
            <a:r>
              <a:rPr lang="en-US" dirty="0"/>
              <a:t> pas 10 % de </a:t>
            </a:r>
            <a:r>
              <a:rPr lang="en-US" dirty="0" err="1"/>
              <a:t>ses</a:t>
            </a:r>
            <a:r>
              <a:rPr lang="en-US" dirty="0"/>
              <a:t> </a:t>
            </a:r>
            <a:r>
              <a:rPr lang="en-US" dirty="0" err="1"/>
              <a:t>capitaux</a:t>
            </a:r>
            <a:r>
              <a:rPr lang="en-US" dirty="0"/>
              <a:t> </a:t>
            </a:r>
            <a:r>
              <a:rPr lang="en-US" dirty="0" err="1"/>
              <a:t>propres</a:t>
            </a:r>
            <a:r>
              <a:rPr lang="en-US" dirty="0"/>
              <a:t> :</a:t>
            </a:r>
            <a:endParaRPr lang="fr-FR" dirty="0"/>
          </a:p>
          <a:p>
            <a:pPr marL="0" indent="0">
              <a:buNone/>
            </a:pPr>
            <a:r>
              <a:rPr lang="en-US" dirty="0"/>
              <a:t>— les fonds </a:t>
            </a:r>
            <a:r>
              <a:rPr lang="en-US" dirty="0" err="1"/>
              <a:t>provenant</a:t>
            </a:r>
            <a:r>
              <a:rPr lang="en-US" dirty="0"/>
              <a:t> de </a:t>
            </a:r>
            <a:r>
              <a:rPr lang="en-US" dirty="0" err="1"/>
              <a:t>concours</a:t>
            </a:r>
            <a:r>
              <a:rPr lang="en-US" dirty="0"/>
              <a:t> </a:t>
            </a:r>
            <a:r>
              <a:rPr lang="en-US" dirty="0" err="1"/>
              <a:t>d'établissements</a:t>
            </a:r>
            <a:r>
              <a:rPr lang="en-US" dirty="0"/>
              <a:t> de crédit et des </a:t>
            </a:r>
            <a:r>
              <a:rPr lang="en-US" dirty="0" err="1"/>
              <a:t>organismes</a:t>
            </a:r>
            <a:r>
              <a:rPr lang="en-US" dirty="0"/>
              <a:t> </a:t>
            </a:r>
            <a:r>
              <a:rPr lang="en-US" dirty="0" err="1"/>
              <a:t>assimilés</a:t>
            </a:r>
            <a:r>
              <a:rPr lang="en-US" dirty="0"/>
              <a:t> </a:t>
            </a:r>
            <a:r>
              <a:rPr lang="en-US" dirty="0" err="1"/>
              <a:t>visés</a:t>
            </a:r>
            <a:r>
              <a:rPr lang="en-US" dirty="0"/>
              <a:t> à </a:t>
            </a:r>
            <a:r>
              <a:rPr lang="en-US" dirty="0" err="1"/>
              <a:t>l’article</a:t>
            </a:r>
            <a:r>
              <a:rPr lang="en-US" dirty="0"/>
              <a:t> 11 ci-</a:t>
            </a:r>
            <a:r>
              <a:rPr lang="en-US" dirty="0" err="1"/>
              <a:t>dessous</a:t>
            </a:r>
            <a:r>
              <a:rPr lang="en-US" dirty="0"/>
              <a:t> :</a:t>
            </a:r>
            <a:endParaRPr lang="fr-FR" dirty="0"/>
          </a:p>
          <a:p>
            <a:pPr marL="0" indent="0">
              <a:buNone/>
            </a:pPr>
            <a:r>
              <a:rPr lang="en-US" dirty="0"/>
              <a:t>— les fonds </a:t>
            </a:r>
            <a:r>
              <a:rPr lang="en-US" dirty="0" err="1"/>
              <a:t>inscrits</a:t>
            </a:r>
            <a:r>
              <a:rPr lang="en-US" dirty="0"/>
              <a:t> </a:t>
            </a:r>
            <a:r>
              <a:rPr lang="en-US" dirty="0" err="1"/>
              <a:t>dans</a:t>
            </a:r>
            <a:r>
              <a:rPr lang="en-US" dirty="0"/>
              <a:t> les </a:t>
            </a:r>
            <a:r>
              <a:rPr lang="en-US" dirty="0" err="1"/>
              <a:t>comptes</a:t>
            </a:r>
            <a:r>
              <a:rPr lang="en-US" dirty="0"/>
              <a:t> de paiement </a:t>
            </a:r>
            <a:r>
              <a:rPr lang="en-US" dirty="0" err="1"/>
              <a:t>prévus</a:t>
            </a:r>
            <a:r>
              <a:rPr lang="en-US" dirty="0"/>
              <a:t> à </a:t>
            </a:r>
            <a:r>
              <a:rPr lang="en-US" dirty="0" err="1"/>
              <a:t>l’article</a:t>
            </a:r>
            <a:r>
              <a:rPr lang="en-US" dirty="0"/>
              <a:t> 16 ci-</a:t>
            </a:r>
            <a:r>
              <a:rPr lang="en-US" dirty="0" err="1"/>
              <a:t>dessous</a:t>
            </a:r>
            <a:r>
              <a:rPr lang="en-US" dirty="0"/>
              <a:t>.</a:t>
            </a:r>
            <a:endParaRPr lang="fr-FR" dirty="0"/>
          </a:p>
          <a:p>
            <a:pPr marL="0" indent="0">
              <a:buNone/>
            </a:pPr>
            <a:endParaRPr lang="fr-FR" dirty="0"/>
          </a:p>
        </p:txBody>
      </p:sp>
    </p:spTree>
    <p:extLst>
      <p:ext uri="{BB962C8B-B14F-4D97-AF65-F5344CB8AC3E}">
        <p14:creationId xmlns:p14="http://schemas.microsoft.com/office/powerpoint/2010/main" val="2990411542"/>
      </p:ext>
    </p:extLst>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solidFill>
                  <a:schemeClr val="accent5"/>
                </a:solidFill>
              </a:rPr>
              <a:t>3- droit de disposer des fonds pour son propre compte</a:t>
            </a:r>
          </a:p>
        </p:txBody>
      </p:sp>
      <p:sp>
        <p:nvSpPr>
          <p:cNvPr id="3" name="Espace réservé du contenu 2"/>
          <p:cNvSpPr>
            <a:spLocks noGrp="1"/>
          </p:cNvSpPr>
          <p:nvPr>
            <p:ph idx="1"/>
          </p:nvPr>
        </p:nvSpPr>
        <p:spPr/>
        <p:txBody>
          <a:bodyPr/>
          <a:lstStyle/>
          <a:p>
            <a:pPr algn="justLow">
              <a:buFontTx/>
              <a:buChar char="-"/>
            </a:pPr>
            <a:r>
              <a:rPr lang="fr-FR" dirty="0" smtClean="0"/>
              <a:t>Faute de précision des emplois</a:t>
            </a:r>
          </a:p>
          <a:p>
            <a:pPr algn="justLow">
              <a:buFontTx/>
              <a:buChar char="-"/>
            </a:pPr>
            <a:r>
              <a:rPr lang="fr-FR" dirty="0"/>
              <a:t> </a:t>
            </a:r>
            <a:r>
              <a:rPr lang="fr-FR" dirty="0" smtClean="0"/>
              <a:t>l’affirmation d’être utilisés pour leur propre compte. </a:t>
            </a:r>
          </a:p>
          <a:p>
            <a:pPr algn="justLow">
              <a:buFontTx/>
              <a:buChar char="-"/>
            </a:pPr>
            <a:r>
              <a:rPr lang="fr-FR" dirty="0" smtClean="0"/>
              <a:t>( les banques travaillent avec l’argent des autres)</a:t>
            </a:r>
          </a:p>
          <a:p>
            <a:pPr marL="0" indent="0" algn="justLow">
              <a:buNone/>
            </a:pPr>
            <a:r>
              <a:rPr lang="fr-FR" dirty="0" smtClean="0"/>
              <a:t>                 *  les fonds ne sont pas considérés comme reçus du public s’ils ne peuvent pas être utilisés librement. Ceci est notamment le cas des fonds déposés à titre de garantie ou à l’issue d’un achat déterminé                                                                                                                                  </a:t>
            </a:r>
            <a:endParaRPr lang="fr-FR" dirty="0"/>
          </a:p>
        </p:txBody>
      </p:sp>
    </p:spTree>
    <p:extLst>
      <p:ext uri="{BB962C8B-B14F-4D97-AF65-F5344CB8AC3E}">
        <p14:creationId xmlns:p14="http://schemas.microsoft.com/office/powerpoint/2010/main" val="322495880"/>
      </p:ext>
    </p:extLst>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solidFill>
                  <a:schemeClr val="accent5"/>
                </a:solidFill>
              </a:rPr>
              <a:t>4- obligation de restitution</a:t>
            </a:r>
            <a:br>
              <a:rPr lang="fr-FR" dirty="0">
                <a:solidFill>
                  <a:schemeClr val="accent5"/>
                </a:solidFill>
              </a:rPr>
            </a:br>
            <a:endParaRPr lang="fr-FR" dirty="0"/>
          </a:p>
        </p:txBody>
      </p:sp>
      <p:sp>
        <p:nvSpPr>
          <p:cNvPr id="3" name="Espace réservé du contenu 2"/>
          <p:cNvSpPr>
            <a:spLocks noGrp="1"/>
          </p:cNvSpPr>
          <p:nvPr>
            <p:ph idx="1"/>
          </p:nvPr>
        </p:nvSpPr>
        <p:spPr/>
        <p:txBody>
          <a:bodyPr/>
          <a:lstStyle/>
          <a:p>
            <a:pPr marL="0" indent="0">
              <a:buNone/>
            </a:pPr>
            <a:r>
              <a:rPr lang="fr-FR" dirty="0" smtClean="0"/>
              <a:t> - l’évolution du contenu de l’obligation:</a:t>
            </a:r>
          </a:p>
          <a:p>
            <a:r>
              <a:rPr lang="fr-FR" dirty="0" smtClean="0"/>
              <a:t>La restitution peut se faire via la monnaie fiduciaire ou par la monnaie scripturale.</a:t>
            </a:r>
          </a:p>
          <a:p>
            <a:pPr marL="0" indent="0">
              <a:buNone/>
            </a:pPr>
            <a:endParaRPr lang="fr-FR" dirty="0"/>
          </a:p>
        </p:txBody>
      </p:sp>
    </p:spTree>
    <p:extLst>
      <p:ext uri="{BB962C8B-B14F-4D97-AF65-F5344CB8AC3E}">
        <p14:creationId xmlns:p14="http://schemas.microsoft.com/office/powerpoint/2010/main" val="832049401"/>
      </p:ext>
    </p:extLst>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la réception des fonds du public</a:t>
            </a:r>
          </a:p>
        </p:txBody>
      </p:sp>
      <p:sp>
        <p:nvSpPr>
          <p:cNvPr id="3" name="Espace réservé du contenu 2"/>
          <p:cNvSpPr>
            <a:spLocks noGrp="1"/>
          </p:cNvSpPr>
          <p:nvPr>
            <p:ph idx="1"/>
          </p:nvPr>
        </p:nvSpPr>
        <p:spPr/>
        <p:txBody>
          <a:bodyPr>
            <a:normAutofit fontScale="92500" lnSpcReduction="10000"/>
          </a:bodyPr>
          <a:lstStyle/>
          <a:p>
            <a:pPr marL="0" indent="0">
              <a:buNone/>
            </a:pPr>
            <a:r>
              <a:rPr lang="fr-FR" dirty="0" smtClean="0"/>
              <a:t> </a:t>
            </a:r>
            <a:r>
              <a:rPr lang="en-US" dirty="0"/>
              <a:t>Sont </a:t>
            </a:r>
            <a:r>
              <a:rPr lang="en-US" dirty="0" err="1"/>
              <a:t>assimilés</a:t>
            </a:r>
            <a:r>
              <a:rPr lang="en-US" dirty="0"/>
              <a:t> aux fonds </a:t>
            </a:r>
            <a:r>
              <a:rPr lang="en-US" dirty="0" err="1"/>
              <a:t>reçus</a:t>
            </a:r>
            <a:r>
              <a:rPr lang="en-US" dirty="0"/>
              <a:t> du public :</a:t>
            </a:r>
            <a:endParaRPr lang="fr-FR" dirty="0"/>
          </a:p>
          <a:p>
            <a:pPr marL="0" indent="0">
              <a:buNone/>
            </a:pPr>
            <a:r>
              <a:rPr lang="en-US" dirty="0"/>
              <a:t>— les fonds </a:t>
            </a:r>
            <a:r>
              <a:rPr lang="en-US" dirty="0" err="1"/>
              <a:t>déposés</a:t>
            </a:r>
            <a:r>
              <a:rPr lang="en-US" dirty="0"/>
              <a:t> en </a:t>
            </a:r>
            <a:r>
              <a:rPr lang="en-US" dirty="0" err="1"/>
              <a:t>compte</a:t>
            </a:r>
            <a:r>
              <a:rPr lang="en-US" dirty="0"/>
              <a:t> à </a:t>
            </a:r>
            <a:r>
              <a:rPr lang="en-US" dirty="0" err="1"/>
              <a:t>vue</a:t>
            </a:r>
            <a:r>
              <a:rPr lang="en-US" dirty="0"/>
              <a:t>, avec ou sans </a:t>
            </a:r>
            <a:r>
              <a:rPr lang="en-US" dirty="0" err="1"/>
              <a:t>préavis</a:t>
            </a:r>
            <a:r>
              <a:rPr lang="en-US" dirty="0"/>
              <a:t>, </a:t>
            </a:r>
            <a:r>
              <a:rPr lang="en-US" dirty="0" err="1"/>
              <a:t>même</a:t>
            </a:r>
            <a:r>
              <a:rPr lang="en-US" dirty="0"/>
              <a:t> </a:t>
            </a:r>
            <a:r>
              <a:rPr lang="en-US" dirty="0" err="1"/>
              <a:t>si</a:t>
            </a:r>
            <a:r>
              <a:rPr lang="en-US" dirty="0"/>
              <a:t> le </a:t>
            </a:r>
            <a:r>
              <a:rPr lang="en-US" dirty="0" err="1"/>
              <a:t>solde</a:t>
            </a:r>
            <a:r>
              <a:rPr lang="en-US" dirty="0"/>
              <a:t> du </a:t>
            </a:r>
            <a:r>
              <a:rPr lang="en-US" dirty="0" err="1"/>
              <a:t>compte</a:t>
            </a:r>
            <a:r>
              <a:rPr lang="en-US" dirty="0"/>
              <a:t> </a:t>
            </a:r>
            <a:r>
              <a:rPr lang="en-US" dirty="0" err="1"/>
              <a:t>peut</a:t>
            </a:r>
            <a:r>
              <a:rPr lang="en-US" dirty="0"/>
              <a:t> </a:t>
            </a:r>
            <a:r>
              <a:rPr lang="en-US" dirty="0" err="1"/>
              <a:t>devenir</a:t>
            </a:r>
            <a:r>
              <a:rPr lang="en-US" dirty="0"/>
              <a:t> </a:t>
            </a:r>
            <a:r>
              <a:rPr lang="en-US" dirty="0" err="1"/>
              <a:t>débiteur</a:t>
            </a:r>
            <a:r>
              <a:rPr lang="en-US" dirty="0"/>
              <a:t> ;</a:t>
            </a:r>
            <a:endParaRPr lang="fr-FR" dirty="0"/>
          </a:p>
          <a:p>
            <a:pPr marL="0" indent="0">
              <a:buNone/>
            </a:pPr>
            <a:r>
              <a:rPr lang="en-US" dirty="0"/>
              <a:t>— les fonds </a:t>
            </a:r>
            <a:r>
              <a:rPr lang="en-US" dirty="0" err="1"/>
              <a:t>déposés</a:t>
            </a:r>
            <a:r>
              <a:rPr lang="en-US" dirty="0"/>
              <a:t> avec un </a:t>
            </a:r>
            <a:r>
              <a:rPr lang="en-US" dirty="0" err="1"/>
              <a:t>terme</a:t>
            </a:r>
            <a:r>
              <a:rPr lang="en-US" dirty="0"/>
              <a:t> ou </a:t>
            </a:r>
            <a:r>
              <a:rPr lang="en-US" dirty="0" err="1"/>
              <a:t>devant</a:t>
            </a:r>
            <a:r>
              <a:rPr lang="en-US" dirty="0"/>
              <a:t> </a:t>
            </a:r>
            <a:r>
              <a:rPr lang="en-US" dirty="0" err="1"/>
              <a:t>être</a:t>
            </a:r>
            <a:r>
              <a:rPr lang="en-US" dirty="0"/>
              <a:t> </a:t>
            </a:r>
            <a:r>
              <a:rPr lang="en-US" dirty="0" err="1"/>
              <a:t>restitués</a:t>
            </a:r>
            <a:r>
              <a:rPr lang="en-US" dirty="0"/>
              <a:t> après un </a:t>
            </a:r>
            <a:r>
              <a:rPr lang="en-US" dirty="0" err="1" smtClean="0"/>
              <a:t>préavis</a:t>
            </a:r>
            <a:r>
              <a:rPr lang="en-US" dirty="0" smtClean="0"/>
              <a:t>;</a:t>
            </a:r>
            <a:endParaRPr lang="fr-FR" dirty="0"/>
          </a:p>
          <a:p>
            <a:pPr marL="0" lvl="0" indent="0">
              <a:buNone/>
            </a:pPr>
            <a:r>
              <a:rPr lang="en-US" dirty="0"/>
              <a:t>-- les fonds </a:t>
            </a:r>
            <a:r>
              <a:rPr lang="en-US" dirty="0" err="1"/>
              <a:t>versés</a:t>
            </a:r>
            <a:r>
              <a:rPr lang="en-US" dirty="0"/>
              <a:t> par un </a:t>
            </a:r>
            <a:r>
              <a:rPr lang="en-US" dirty="0" err="1"/>
              <a:t>déposant</a:t>
            </a:r>
            <a:r>
              <a:rPr lang="en-US" dirty="0"/>
              <a:t> avec stipulation </a:t>
            </a:r>
            <a:r>
              <a:rPr lang="en-US" dirty="0" err="1"/>
              <a:t>d’une</a:t>
            </a:r>
            <a:r>
              <a:rPr lang="en-US" dirty="0"/>
              <a:t> affectation </a:t>
            </a:r>
            <a:r>
              <a:rPr lang="en-US" dirty="0" err="1"/>
              <a:t>spéciale</a:t>
            </a:r>
            <a:r>
              <a:rPr lang="en-US" dirty="0"/>
              <a:t>, </a:t>
            </a:r>
            <a:r>
              <a:rPr lang="en-US" dirty="0" err="1"/>
              <a:t>si</a:t>
            </a:r>
            <a:r>
              <a:rPr lang="en-US" dirty="0"/>
              <a:t> </a:t>
            </a:r>
            <a:r>
              <a:rPr lang="en-US" dirty="0" err="1"/>
              <a:t>l'établissement</a:t>
            </a:r>
            <a:r>
              <a:rPr lang="en-US" dirty="0"/>
              <a:t> qui a </a:t>
            </a:r>
            <a:r>
              <a:rPr lang="en-US" dirty="0" err="1"/>
              <a:t>reçu</a:t>
            </a:r>
            <a:r>
              <a:rPr lang="en-US" dirty="0"/>
              <a:t> le </a:t>
            </a:r>
            <a:r>
              <a:rPr lang="en-US" dirty="0" err="1"/>
              <a:t>dépôt</a:t>
            </a:r>
            <a:r>
              <a:rPr lang="en-US" dirty="0"/>
              <a:t> ne le conserve pas en </a:t>
            </a:r>
            <a:r>
              <a:rPr lang="en-US" dirty="0" err="1"/>
              <a:t>l'état</a:t>
            </a:r>
            <a:r>
              <a:rPr lang="en-US" dirty="0"/>
              <a:t>, à </a:t>
            </a:r>
            <a:r>
              <a:rPr lang="en-US" dirty="0" err="1"/>
              <a:t>l'exception</a:t>
            </a:r>
            <a:r>
              <a:rPr lang="en-US" dirty="0"/>
              <a:t> des fonds </a:t>
            </a:r>
            <a:r>
              <a:rPr lang="en-US" dirty="0" err="1"/>
              <a:t>versés</a:t>
            </a:r>
            <a:r>
              <a:rPr lang="en-US" dirty="0"/>
              <a:t> </a:t>
            </a:r>
            <a:r>
              <a:rPr lang="en-US" dirty="0" err="1"/>
              <a:t>auprès</a:t>
            </a:r>
            <a:r>
              <a:rPr lang="en-US" dirty="0"/>
              <a:t> des </a:t>
            </a:r>
            <a:r>
              <a:rPr lang="en-US" dirty="0" err="1"/>
              <a:t>sociétés</a:t>
            </a:r>
            <a:r>
              <a:rPr lang="en-US" dirty="0"/>
              <a:t> </a:t>
            </a:r>
            <a:r>
              <a:rPr lang="en-US" dirty="0" err="1"/>
              <a:t>légalement</a:t>
            </a:r>
            <a:r>
              <a:rPr lang="en-US" dirty="0"/>
              <a:t> </a:t>
            </a:r>
            <a:r>
              <a:rPr lang="en-US" dirty="0" err="1"/>
              <a:t>habilitées</a:t>
            </a:r>
            <a:r>
              <a:rPr lang="en-US" dirty="0"/>
              <a:t> à </a:t>
            </a:r>
            <a:r>
              <a:rPr lang="en-US" dirty="0" err="1"/>
              <a:t>constituer</a:t>
            </a:r>
            <a:r>
              <a:rPr lang="en-US" dirty="0"/>
              <a:t> et </a:t>
            </a:r>
            <a:r>
              <a:rPr lang="en-US" dirty="0" err="1"/>
              <a:t>gérer</a:t>
            </a:r>
            <a:r>
              <a:rPr lang="en-US" dirty="0"/>
              <a:t> un </a:t>
            </a:r>
            <a:r>
              <a:rPr lang="en-US" dirty="0" err="1"/>
              <a:t>portefeuille</a:t>
            </a:r>
            <a:r>
              <a:rPr lang="en-US" dirty="0"/>
              <a:t> de valeurs mobilières ;</a:t>
            </a:r>
            <a:endParaRPr lang="fr-FR" dirty="0"/>
          </a:p>
          <a:p>
            <a:pPr marL="0" indent="0">
              <a:buNone/>
            </a:pPr>
            <a:r>
              <a:rPr lang="en-US" dirty="0"/>
              <a:t>  — les fonds dont la </a:t>
            </a:r>
            <a:r>
              <a:rPr lang="en-US" dirty="0" err="1"/>
              <a:t>réception</a:t>
            </a:r>
            <a:r>
              <a:rPr lang="en-US" dirty="0"/>
              <a:t> </a:t>
            </a:r>
            <a:r>
              <a:rPr lang="en-US" dirty="0" err="1"/>
              <a:t>donne</a:t>
            </a:r>
            <a:r>
              <a:rPr lang="en-US" dirty="0"/>
              <a:t> lieu à la </a:t>
            </a:r>
            <a:r>
              <a:rPr lang="en-US" dirty="0" err="1"/>
              <a:t>délivrance</a:t>
            </a:r>
            <a:r>
              <a:rPr lang="en-US" dirty="0"/>
              <a:t>, par le </a:t>
            </a:r>
            <a:r>
              <a:rPr lang="en-US" dirty="0" err="1"/>
              <a:t>dépositaire</a:t>
            </a:r>
            <a:r>
              <a:rPr lang="en-US" dirty="0"/>
              <a:t>, d’un bon de </a:t>
            </a:r>
            <a:r>
              <a:rPr lang="en-US" dirty="0" err="1"/>
              <a:t>caisse</a:t>
            </a:r>
            <a:r>
              <a:rPr lang="en-US" dirty="0"/>
              <a:t> ou de tout billet </a:t>
            </a:r>
            <a:r>
              <a:rPr lang="en-US" dirty="0" err="1"/>
              <a:t>portant</a:t>
            </a:r>
            <a:r>
              <a:rPr lang="en-US" dirty="0"/>
              <a:t> </a:t>
            </a:r>
            <a:r>
              <a:rPr lang="en-US" dirty="0" err="1"/>
              <a:t>intérêt</a:t>
            </a:r>
            <a:r>
              <a:rPr lang="en-US" dirty="0"/>
              <a:t> ou non.</a:t>
            </a:r>
            <a:endParaRPr lang="fr-FR" dirty="0"/>
          </a:p>
          <a:p>
            <a:pPr marL="0" indent="0">
              <a:buNone/>
            </a:pPr>
            <a:endParaRPr lang="fr-FR" dirty="0"/>
          </a:p>
        </p:txBody>
      </p:sp>
    </p:spTree>
    <p:extLst>
      <p:ext uri="{BB962C8B-B14F-4D97-AF65-F5344CB8AC3E}">
        <p14:creationId xmlns:p14="http://schemas.microsoft.com/office/powerpoint/2010/main" val="11554650"/>
      </p:ext>
    </p:extLst>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en-US" dirty="0" smtClean="0">
                <a:solidFill>
                  <a:schemeClr val="accent5"/>
                </a:solidFill>
              </a:rPr>
              <a:t>II- les </a:t>
            </a:r>
            <a:r>
              <a:rPr lang="en-US" dirty="0">
                <a:solidFill>
                  <a:schemeClr val="accent5"/>
                </a:solidFill>
              </a:rPr>
              <a:t>opérations de crédit</a:t>
            </a:r>
            <a:endParaRPr lang="fr-FR" dirty="0"/>
          </a:p>
        </p:txBody>
      </p:sp>
      <p:sp>
        <p:nvSpPr>
          <p:cNvPr id="3" name="Espace réservé du contenu 2"/>
          <p:cNvSpPr>
            <a:spLocks noGrp="1"/>
          </p:cNvSpPr>
          <p:nvPr>
            <p:ph idx="1"/>
          </p:nvPr>
        </p:nvSpPr>
        <p:spPr/>
        <p:txBody>
          <a:bodyPr>
            <a:normAutofit/>
          </a:bodyPr>
          <a:lstStyle/>
          <a:p>
            <a:pPr marL="0" indent="0">
              <a:buNone/>
            </a:pPr>
            <a:r>
              <a:rPr lang="fr-FR" dirty="0"/>
              <a:t>	</a:t>
            </a:r>
            <a:r>
              <a:rPr lang="fr-FR" dirty="0" smtClean="0"/>
              <a:t> </a:t>
            </a:r>
            <a:r>
              <a:rPr lang="fr-FR" dirty="0"/>
              <a:t>C</a:t>
            </a:r>
            <a:r>
              <a:rPr lang="fr-FR" dirty="0" smtClean="0"/>
              <a:t>onformément à l’article 3, </a:t>
            </a:r>
            <a:r>
              <a:rPr lang="en-US" dirty="0" err="1"/>
              <a:t>Constitue</a:t>
            </a:r>
            <a:r>
              <a:rPr lang="en-US" dirty="0"/>
              <a:t> </a:t>
            </a:r>
            <a:r>
              <a:rPr lang="en-US" dirty="0" err="1"/>
              <a:t>une</a:t>
            </a:r>
            <a:r>
              <a:rPr lang="en-US" dirty="0"/>
              <a:t> </a:t>
            </a:r>
            <a:r>
              <a:rPr lang="en-US" dirty="0" err="1"/>
              <a:t>opération</a:t>
            </a:r>
            <a:r>
              <a:rPr lang="en-US" dirty="0"/>
              <a:t> de crédit tout </a:t>
            </a:r>
            <a:r>
              <a:rPr lang="en-US" dirty="0" err="1"/>
              <a:t>acte</a:t>
            </a:r>
            <a:r>
              <a:rPr lang="en-US" dirty="0"/>
              <a:t>, à titre </a:t>
            </a:r>
            <a:r>
              <a:rPr lang="en-US" dirty="0" err="1"/>
              <a:t>onéreux</a:t>
            </a:r>
            <a:r>
              <a:rPr lang="en-US" dirty="0"/>
              <a:t>, par </a:t>
            </a:r>
            <a:r>
              <a:rPr lang="en-US" dirty="0" err="1"/>
              <a:t>lequel</a:t>
            </a:r>
            <a:r>
              <a:rPr lang="en-US" dirty="0"/>
              <a:t> </a:t>
            </a:r>
            <a:r>
              <a:rPr lang="en-US" dirty="0" err="1"/>
              <a:t>une</a:t>
            </a:r>
            <a:r>
              <a:rPr lang="en-US" dirty="0"/>
              <a:t> </a:t>
            </a:r>
            <a:r>
              <a:rPr lang="en-US" dirty="0" err="1"/>
              <a:t>personne</a:t>
            </a:r>
            <a:r>
              <a:rPr lang="en-US" dirty="0"/>
              <a:t> :</a:t>
            </a:r>
            <a:endParaRPr lang="fr-FR" dirty="0"/>
          </a:p>
          <a:p>
            <a:r>
              <a:rPr lang="en-US" dirty="0" smtClean="0"/>
              <a:t> </a:t>
            </a:r>
            <a:r>
              <a:rPr lang="en-US" dirty="0"/>
              <a:t>met ou </a:t>
            </a:r>
            <a:r>
              <a:rPr lang="en-US" dirty="0" err="1"/>
              <a:t>s'oblige</a:t>
            </a:r>
            <a:r>
              <a:rPr lang="en-US" dirty="0"/>
              <a:t> à </a:t>
            </a:r>
            <a:r>
              <a:rPr lang="en-US" dirty="0" err="1"/>
              <a:t>mettre</a:t>
            </a:r>
            <a:r>
              <a:rPr lang="en-US" dirty="0"/>
              <a:t> des fonds à la disposition </a:t>
            </a:r>
            <a:r>
              <a:rPr lang="en-US" dirty="0" err="1"/>
              <a:t>d’une</a:t>
            </a:r>
            <a:r>
              <a:rPr lang="en-US" dirty="0"/>
              <a:t> </a:t>
            </a:r>
            <a:r>
              <a:rPr lang="en-US" dirty="0" err="1"/>
              <a:t>autre</a:t>
            </a:r>
            <a:r>
              <a:rPr lang="en-US" dirty="0"/>
              <a:t> </a:t>
            </a:r>
            <a:r>
              <a:rPr lang="en-US" dirty="0" err="1"/>
              <a:t>personne</a:t>
            </a:r>
            <a:r>
              <a:rPr lang="en-US" dirty="0"/>
              <a:t>, à charge pour </a:t>
            </a:r>
            <a:r>
              <a:rPr lang="en-US" dirty="0" err="1"/>
              <a:t>celle</a:t>
            </a:r>
            <a:r>
              <a:rPr lang="en-US" dirty="0"/>
              <a:t>-ci de les </a:t>
            </a:r>
            <a:r>
              <a:rPr lang="en-US" dirty="0" err="1"/>
              <a:t>rembourser</a:t>
            </a:r>
            <a:r>
              <a:rPr lang="en-US" dirty="0"/>
              <a:t> ;</a:t>
            </a:r>
            <a:endParaRPr lang="fr-FR" dirty="0"/>
          </a:p>
          <a:p>
            <a:r>
              <a:rPr lang="en-US" dirty="0" smtClean="0"/>
              <a:t>ou </a:t>
            </a:r>
            <a:r>
              <a:rPr lang="en-US" dirty="0" err="1"/>
              <a:t>prend</a:t>
            </a:r>
            <a:r>
              <a:rPr lang="en-US" dirty="0"/>
              <a:t>, </a:t>
            </a:r>
            <a:r>
              <a:rPr lang="en-US" dirty="0" err="1"/>
              <a:t>dans</a:t>
            </a:r>
            <a:r>
              <a:rPr lang="en-US" dirty="0"/>
              <a:t> </a:t>
            </a:r>
            <a:r>
              <a:rPr lang="en-US" dirty="0" err="1"/>
              <a:t>l'intérêt</a:t>
            </a:r>
            <a:r>
              <a:rPr lang="en-US" dirty="0"/>
              <a:t> </a:t>
            </a:r>
            <a:r>
              <a:rPr lang="en-US" dirty="0" err="1"/>
              <a:t>d’une</a:t>
            </a:r>
            <a:r>
              <a:rPr lang="en-US" dirty="0"/>
              <a:t> </a:t>
            </a:r>
            <a:r>
              <a:rPr lang="en-US" dirty="0" err="1"/>
              <a:t>autre</a:t>
            </a:r>
            <a:r>
              <a:rPr lang="en-US" dirty="0"/>
              <a:t> </a:t>
            </a:r>
            <a:r>
              <a:rPr lang="en-US" dirty="0" err="1"/>
              <a:t>personne</a:t>
            </a:r>
            <a:r>
              <a:rPr lang="en-US" dirty="0"/>
              <a:t>, un engagement par signature sous </a:t>
            </a:r>
            <a:r>
              <a:rPr lang="en-US" dirty="0" err="1"/>
              <a:t>forme</a:t>
            </a:r>
            <a:r>
              <a:rPr lang="en-US" dirty="0"/>
              <a:t> </a:t>
            </a:r>
            <a:r>
              <a:rPr lang="en-US" dirty="0" err="1"/>
              <a:t>d’aval</a:t>
            </a:r>
            <a:r>
              <a:rPr lang="en-US" dirty="0"/>
              <a:t>, de </a:t>
            </a:r>
            <a:r>
              <a:rPr lang="en-US" dirty="0" err="1"/>
              <a:t>cautionnement</a:t>
            </a:r>
            <a:r>
              <a:rPr lang="en-US" dirty="0"/>
              <a:t> ou de </a:t>
            </a:r>
            <a:r>
              <a:rPr lang="en-US" dirty="0" err="1"/>
              <a:t>toute</a:t>
            </a:r>
            <a:r>
              <a:rPr lang="en-US" dirty="0"/>
              <a:t> </a:t>
            </a:r>
            <a:r>
              <a:rPr lang="en-US" dirty="0" err="1"/>
              <a:t>autre</a:t>
            </a:r>
            <a:r>
              <a:rPr lang="en-US" dirty="0"/>
              <a:t> </a:t>
            </a:r>
            <a:r>
              <a:rPr lang="en-US" dirty="0" err="1"/>
              <a:t>garantie</a:t>
            </a:r>
            <a:r>
              <a:rPr lang="en-US" dirty="0" smtClean="0"/>
              <a:t>.</a:t>
            </a:r>
            <a:endParaRPr lang="fr-FR" dirty="0"/>
          </a:p>
        </p:txBody>
      </p:sp>
    </p:spTree>
    <p:extLst>
      <p:ext uri="{BB962C8B-B14F-4D97-AF65-F5344CB8AC3E}">
        <p14:creationId xmlns:p14="http://schemas.microsoft.com/office/powerpoint/2010/main" val="1090152387"/>
      </p:ext>
    </p:extLst>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en-US" dirty="0" smtClean="0">
                <a:solidFill>
                  <a:schemeClr val="accent5"/>
                </a:solidFill>
              </a:rPr>
              <a:t>II- les </a:t>
            </a:r>
            <a:r>
              <a:rPr lang="en-US" dirty="0">
                <a:solidFill>
                  <a:schemeClr val="accent5"/>
                </a:solidFill>
              </a:rPr>
              <a:t>opérations de crédit</a:t>
            </a:r>
            <a:endParaRPr lang="fr-FR" dirty="0"/>
          </a:p>
        </p:txBody>
      </p:sp>
      <p:sp>
        <p:nvSpPr>
          <p:cNvPr id="3" name="Espace réservé du contenu 2"/>
          <p:cNvSpPr>
            <a:spLocks noGrp="1"/>
          </p:cNvSpPr>
          <p:nvPr>
            <p:ph idx="1"/>
          </p:nvPr>
        </p:nvSpPr>
        <p:spPr/>
        <p:txBody>
          <a:bodyPr>
            <a:normAutofit fontScale="32500" lnSpcReduction="20000"/>
          </a:bodyPr>
          <a:lstStyle/>
          <a:p>
            <a:pPr marL="0" indent="0" algn="justLow">
              <a:buNone/>
            </a:pPr>
            <a:r>
              <a:rPr lang="en-US" dirty="0" smtClean="0"/>
              <a:t>	</a:t>
            </a:r>
            <a:r>
              <a:rPr lang="en-US" sz="4900" dirty="0" smtClean="0"/>
              <a:t>Sont </a:t>
            </a:r>
            <a:r>
              <a:rPr lang="en-US" sz="4900" dirty="0"/>
              <a:t>assimilées à des opérations de crédit :</a:t>
            </a:r>
            <a:endParaRPr lang="fr-FR" sz="4900" dirty="0"/>
          </a:p>
          <a:p>
            <a:pPr marL="0" lvl="0" indent="0" algn="justLow">
              <a:lnSpc>
                <a:spcPct val="170000"/>
              </a:lnSpc>
              <a:buNone/>
            </a:pPr>
            <a:r>
              <a:rPr lang="en-US" sz="4900" dirty="0" smtClean="0"/>
              <a:t>- les </a:t>
            </a:r>
            <a:r>
              <a:rPr lang="en-US" sz="4900" dirty="0"/>
              <a:t>opérations de crédit-bail et de location avec option d'achat et assimilées </a:t>
            </a:r>
            <a:r>
              <a:rPr lang="en-US" sz="4900" dirty="0" smtClean="0"/>
              <a:t>qui </a:t>
            </a:r>
            <a:r>
              <a:rPr lang="en-US" sz="4900" dirty="0" err="1" smtClean="0"/>
              <a:t>concernent</a:t>
            </a:r>
            <a:r>
              <a:rPr lang="en-US" sz="4900" dirty="0" smtClean="0"/>
              <a:t> :</a:t>
            </a:r>
          </a:p>
          <a:p>
            <a:pPr lvl="0" algn="justLow">
              <a:lnSpc>
                <a:spcPct val="170000"/>
              </a:lnSpc>
            </a:pPr>
            <a:r>
              <a:rPr lang="en-US" sz="4500" dirty="0" smtClean="0"/>
              <a:t>Les </a:t>
            </a:r>
            <a:r>
              <a:rPr lang="en-US" sz="4500" dirty="0"/>
              <a:t>opérations de location de </a:t>
            </a:r>
            <a:r>
              <a:rPr lang="en-US" sz="4500" dirty="0" err="1"/>
              <a:t>biens</a:t>
            </a:r>
            <a:r>
              <a:rPr lang="en-US" sz="4500" dirty="0"/>
              <a:t> </a:t>
            </a:r>
            <a:r>
              <a:rPr lang="en-US" sz="4500" dirty="0" err="1"/>
              <a:t>meubles</a:t>
            </a:r>
            <a:r>
              <a:rPr lang="en-US" sz="4500" dirty="0"/>
              <a:t> qui, </a:t>
            </a:r>
            <a:r>
              <a:rPr lang="en-US" sz="4500" dirty="0" err="1"/>
              <a:t>quelle</a:t>
            </a:r>
            <a:r>
              <a:rPr lang="en-US" sz="4500" dirty="0"/>
              <a:t> que </a:t>
            </a:r>
            <a:r>
              <a:rPr lang="en-US" sz="4500" dirty="0" err="1"/>
              <a:t>soit</a:t>
            </a:r>
            <a:r>
              <a:rPr lang="en-US" sz="4500" dirty="0"/>
              <a:t> leur qualification, </a:t>
            </a:r>
            <a:r>
              <a:rPr lang="en-US" sz="4500" dirty="0" err="1"/>
              <a:t>donnent</a:t>
            </a:r>
            <a:r>
              <a:rPr lang="en-US" sz="4500" dirty="0"/>
              <a:t> au </a:t>
            </a:r>
            <a:r>
              <a:rPr lang="en-US" sz="4500" dirty="0" err="1"/>
              <a:t>locataire</a:t>
            </a:r>
            <a:r>
              <a:rPr lang="en-US" sz="4500" dirty="0"/>
              <a:t> la </a:t>
            </a:r>
            <a:r>
              <a:rPr lang="en-US" sz="4500" dirty="0" err="1"/>
              <a:t>possibilité</a:t>
            </a:r>
            <a:r>
              <a:rPr lang="en-US" sz="4500" dirty="0"/>
              <a:t> </a:t>
            </a:r>
            <a:r>
              <a:rPr lang="en-US" sz="4500" dirty="0" err="1"/>
              <a:t>d'acquérir</a:t>
            </a:r>
            <a:r>
              <a:rPr lang="en-US" sz="4500" dirty="0"/>
              <a:t> à </a:t>
            </a:r>
            <a:r>
              <a:rPr lang="en-US" sz="4500" dirty="0" err="1"/>
              <a:t>une</a:t>
            </a:r>
            <a:r>
              <a:rPr lang="en-US" sz="4500" dirty="0"/>
              <a:t> date </a:t>
            </a:r>
            <a:r>
              <a:rPr lang="en-US" sz="4500" dirty="0" err="1"/>
              <a:t>fixée</a:t>
            </a:r>
            <a:r>
              <a:rPr lang="en-US" sz="4500" dirty="0"/>
              <a:t> avec le </a:t>
            </a:r>
            <a:r>
              <a:rPr lang="en-US" sz="4500" dirty="0" err="1"/>
              <a:t>propriétaire</a:t>
            </a:r>
            <a:r>
              <a:rPr lang="en-US" sz="4500" dirty="0"/>
              <a:t>, tout ou </a:t>
            </a:r>
            <a:r>
              <a:rPr lang="en-US" sz="4500" dirty="0" err="1"/>
              <a:t>partie</a:t>
            </a:r>
            <a:r>
              <a:rPr lang="en-US" sz="4500" dirty="0"/>
              <a:t> des </a:t>
            </a:r>
            <a:r>
              <a:rPr lang="en-US" sz="4500" dirty="0" err="1"/>
              <a:t>biens</a:t>
            </a:r>
            <a:r>
              <a:rPr lang="en-US" sz="4500" dirty="0"/>
              <a:t> </a:t>
            </a:r>
            <a:r>
              <a:rPr lang="en-US" sz="4500" dirty="0" err="1"/>
              <a:t>pris</a:t>
            </a:r>
            <a:r>
              <a:rPr lang="en-US" sz="4500" dirty="0"/>
              <a:t> en location, </a:t>
            </a:r>
            <a:r>
              <a:rPr lang="en-US" sz="4500" dirty="0" err="1"/>
              <a:t>moyennant</a:t>
            </a:r>
            <a:r>
              <a:rPr lang="en-US" sz="4500" dirty="0"/>
              <a:t> un prix </a:t>
            </a:r>
            <a:r>
              <a:rPr lang="en-US" sz="4500" dirty="0" err="1"/>
              <a:t>convenu</a:t>
            </a:r>
            <a:r>
              <a:rPr lang="en-US" sz="4500" dirty="0"/>
              <a:t> tenant </a:t>
            </a:r>
            <a:r>
              <a:rPr lang="en-US" sz="4500" dirty="0" err="1"/>
              <a:t>compte</a:t>
            </a:r>
            <a:r>
              <a:rPr lang="en-US" sz="4500" dirty="0"/>
              <a:t>, au </a:t>
            </a:r>
            <a:r>
              <a:rPr lang="en-US" sz="4500" dirty="0" err="1"/>
              <a:t>moins</a:t>
            </a:r>
            <a:r>
              <a:rPr lang="en-US" sz="4500" dirty="0"/>
              <a:t> pour </a:t>
            </a:r>
            <a:r>
              <a:rPr lang="en-US" sz="4500" dirty="0" err="1"/>
              <a:t>partie</a:t>
            </a:r>
            <a:r>
              <a:rPr lang="en-US" sz="4500" dirty="0"/>
              <a:t>, des </a:t>
            </a:r>
            <a:r>
              <a:rPr lang="en-US" sz="4500" dirty="0" err="1"/>
              <a:t>versements</a:t>
            </a:r>
            <a:r>
              <a:rPr lang="en-US" sz="4500" dirty="0"/>
              <a:t> </a:t>
            </a:r>
            <a:r>
              <a:rPr lang="en-US" sz="4500" dirty="0" err="1"/>
              <a:t>effectués</a:t>
            </a:r>
            <a:r>
              <a:rPr lang="en-US" sz="4500" dirty="0"/>
              <a:t> à titre de </a:t>
            </a:r>
            <a:r>
              <a:rPr lang="en-US" sz="4500" dirty="0" err="1"/>
              <a:t>loyers</a:t>
            </a:r>
            <a:r>
              <a:rPr lang="en-US" sz="4500" dirty="0"/>
              <a:t> </a:t>
            </a:r>
            <a:endParaRPr lang="en-US" sz="4500" dirty="0" smtClean="0"/>
          </a:p>
          <a:p>
            <a:pPr>
              <a:lnSpc>
                <a:spcPct val="170000"/>
              </a:lnSpc>
            </a:pPr>
            <a:r>
              <a:rPr lang="en-US" sz="4500" dirty="0"/>
              <a:t> </a:t>
            </a:r>
            <a:r>
              <a:rPr lang="en-US" sz="4500" dirty="0" smtClean="0"/>
              <a:t> </a:t>
            </a:r>
            <a:r>
              <a:rPr lang="en-US" sz="4500" dirty="0"/>
              <a:t>les opérations par </a:t>
            </a:r>
            <a:r>
              <a:rPr lang="en-US" sz="4500" dirty="0" err="1"/>
              <a:t>lesquelles</a:t>
            </a:r>
            <a:r>
              <a:rPr lang="en-US" sz="4500" dirty="0"/>
              <a:t> </a:t>
            </a:r>
            <a:r>
              <a:rPr lang="en-US" sz="4500" dirty="0" err="1"/>
              <a:t>une</a:t>
            </a:r>
            <a:r>
              <a:rPr lang="en-US" sz="4500" dirty="0"/>
              <a:t> </a:t>
            </a:r>
            <a:r>
              <a:rPr lang="en-US" sz="4500" dirty="0" err="1"/>
              <a:t>entreprise</a:t>
            </a:r>
            <a:r>
              <a:rPr lang="en-US" sz="4500" dirty="0"/>
              <a:t> </a:t>
            </a:r>
            <a:r>
              <a:rPr lang="en-US" sz="4500" dirty="0" err="1"/>
              <a:t>donne</a:t>
            </a:r>
            <a:r>
              <a:rPr lang="en-US" sz="4500" dirty="0"/>
              <a:t> en location-des </a:t>
            </a:r>
            <a:r>
              <a:rPr lang="en-US" sz="4500" dirty="0" err="1"/>
              <a:t>biens</a:t>
            </a:r>
            <a:r>
              <a:rPr lang="en-US" sz="4500" dirty="0"/>
              <a:t> </a:t>
            </a:r>
            <a:r>
              <a:rPr lang="en-US" sz="4500" dirty="0" err="1"/>
              <a:t>immeubles</a:t>
            </a:r>
            <a:r>
              <a:rPr lang="en-US" sz="4500" dirty="0"/>
              <a:t>, </a:t>
            </a:r>
            <a:r>
              <a:rPr lang="en-US" sz="4500" dirty="0" err="1"/>
              <a:t>achetés</a:t>
            </a:r>
            <a:r>
              <a:rPr lang="en-US" sz="4500" dirty="0"/>
              <a:t> par </a:t>
            </a:r>
            <a:r>
              <a:rPr lang="en-US" sz="4500" dirty="0" err="1"/>
              <a:t>elle</a:t>
            </a:r>
            <a:r>
              <a:rPr lang="en-US" sz="4500" dirty="0"/>
              <a:t> ou </a:t>
            </a:r>
            <a:r>
              <a:rPr lang="en-US" sz="4500" dirty="0" err="1"/>
              <a:t>construits</a:t>
            </a:r>
            <a:r>
              <a:rPr lang="en-US" sz="4500" dirty="0"/>
              <a:t> pour son </a:t>
            </a:r>
            <a:r>
              <a:rPr lang="en-US" sz="4500" dirty="0" err="1"/>
              <a:t>compte</a:t>
            </a:r>
            <a:r>
              <a:rPr lang="en-US" sz="4500" dirty="0"/>
              <a:t>, </a:t>
            </a:r>
            <a:r>
              <a:rPr lang="en-US" sz="4500" dirty="0" err="1"/>
              <a:t>lorsque</a:t>
            </a:r>
            <a:r>
              <a:rPr lang="en-US" sz="4500" dirty="0"/>
              <a:t> </a:t>
            </a:r>
            <a:r>
              <a:rPr lang="en-US" sz="4500" dirty="0" err="1"/>
              <a:t>ces</a:t>
            </a:r>
            <a:r>
              <a:rPr lang="en-US" sz="4500" dirty="0"/>
              <a:t> opérations, </a:t>
            </a:r>
            <a:r>
              <a:rPr lang="en-US" sz="4500" dirty="0" err="1"/>
              <a:t>quelle</a:t>
            </a:r>
            <a:r>
              <a:rPr lang="en-US" sz="4500" dirty="0"/>
              <a:t> que </a:t>
            </a:r>
            <a:r>
              <a:rPr lang="en-US" sz="4500" dirty="0" err="1"/>
              <a:t>soit</a:t>
            </a:r>
            <a:r>
              <a:rPr lang="en-US" sz="4500" dirty="0"/>
              <a:t> leur qualification, </a:t>
            </a:r>
            <a:r>
              <a:rPr lang="en-US" sz="4500" dirty="0" err="1"/>
              <a:t>permettent</a:t>
            </a:r>
            <a:r>
              <a:rPr lang="en-US" sz="4500" dirty="0"/>
              <a:t> au </a:t>
            </a:r>
            <a:r>
              <a:rPr lang="en-US" sz="4500" dirty="0" err="1"/>
              <a:t>locataire</a:t>
            </a:r>
            <a:r>
              <a:rPr lang="en-US" sz="4500" dirty="0"/>
              <a:t> de </a:t>
            </a:r>
            <a:r>
              <a:rPr lang="en-US" sz="4500" dirty="0" err="1"/>
              <a:t>devenir</a:t>
            </a:r>
            <a:r>
              <a:rPr lang="en-US" sz="4500" dirty="0"/>
              <a:t> </a:t>
            </a:r>
            <a:r>
              <a:rPr lang="en-US" sz="4500" dirty="0" err="1"/>
              <a:t>propriétaire</a:t>
            </a:r>
            <a:r>
              <a:rPr lang="en-US" sz="4500" dirty="0"/>
              <a:t> de tout ou </a:t>
            </a:r>
            <a:r>
              <a:rPr lang="en-US" sz="4500" dirty="0" err="1"/>
              <a:t>partie</a:t>
            </a:r>
            <a:r>
              <a:rPr lang="en-US" sz="4500" dirty="0"/>
              <a:t> des </a:t>
            </a:r>
            <a:r>
              <a:rPr lang="en-US" sz="4500" dirty="0" err="1"/>
              <a:t>biens</a:t>
            </a:r>
            <a:r>
              <a:rPr lang="en-US" sz="4500" dirty="0"/>
              <a:t> </a:t>
            </a:r>
            <a:r>
              <a:rPr lang="en-US" sz="4500" dirty="0" err="1"/>
              <a:t>pris</a:t>
            </a:r>
            <a:r>
              <a:rPr lang="en-US" sz="4500" dirty="0"/>
              <a:t> en location, au plus </a:t>
            </a:r>
            <a:r>
              <a:rPr lang="en-US" sz="4500" dirty="0" err="1"/>
              <a:t>tard</a:t>
            </a:r>
            <a:r>
              <a:rPr lang="en-US" sz="4500" dirty="0"/>
              <a:t> à </a:t>
            </a:r>
            <a:r>
              <a:rPr lang="en-US" sz="4500" dirty="0" err="1"/>
              <a:t>l'expiration</a:t>
            </a:r>
            <a:r>
              <a:rPr lang="en-US" sz="4500" dirty="0"/>
              <a:t> du bail ;</a:t>
            </a:r>
            <a:endParaRPr lang="fr-FR" sz="4500" dirty="0"/>
          </a:p>
          <a:p>
            <a:pPr lvl="0" algn="justLow"/>
            <a:endParaRPr lang="fr-FR" dirty="0"/>
          </a:p>
          <a:p>
            <a:pPr marL="0" indent="0" algn="justLow">
              <a:buNone/>
            </a:pPr>
            <a:r>
              <a:rPr lang="en-US" dirty="0"/>
              <a:t> </a:t>
            </a:r>
            <a:endParaRPr lang="fr-FR" dirty="0"/>
          </a:p>
          <a:p>
            <a:pPr marL="0" indent="0">
              <a:buNone/>
            </a:pPr>
            <a:endParaRPr lang="fr-FR" dirty="0"/>
          </a:p>
        </p:txBody>
      </p:sp>
    </p:spTree>
    <p:extLst>
      <p:ext uri="{BB962C8B-B14F-4D97-AF65-F5344CB8AC3E}">
        <p14:creationId xmlns:p14="http://schemas.microsoft.com/office/powerpoint/2010/main" val="3012568630"/>
      </p:ext>
    </p:extLst>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en-US" dirty="0">
                <a:solidFill>
                  <a:schemeClr val="accent5"/>
                </a:solidFill>
              </a:rPr>
              <a:t>II- les opérations de crédit</a:t>
            </a:r>
            <a:endParaRPr lang="fr-FR" dirty="0"/>
          </a:p>
        </p:txBody>
      </p:sp>
      <p:sp>
        <p:nvSpPr>
          <p:cNvPr id="3" name="Espace réservé du contenu 2"/>
          <p:cNvSpPr>
            <a:spLocks noGrp="1"/>
          </p:cNvSpPr>
          <p:nvPr>
            <p:ph idx="1"/>
          </p:nvPr>
        </p:nvSpPr>
        <p:spPr/>
        <p:txBody>
          <a:bodyPr>
            <a:normAutofit fontScale="77500" lnSpcReduction="20000"/>
          </a:bodyPr>
          <a:lstStyle/>
          <a:p>
            <a:pPr>
              <a:lnSpc>
                <a:spcPct val="170000"/>
              </a:lnSpc>
            </a:pPr>
            <a:r>
              <a:rPr lang="fr-FR" dirty="0" smtClean="0"/>
              <a:t>  </a:t>
            </a:r>
            <a:r>
              <a:rPr lang="en-US" dirty="0"/>
              <a:t>les opérations de location de fonds de commerce ou de </a:t>
            </a:r>
            <a:r>
              <a:rPr lang="en-US" dirty="0" err="1"/>
              <a:t>l’un</a:t>
            </a:r>
            <a:r>
              <a:rPr lang="en-US" dirty="0"/>
              <a:t> de </a:t>
            </a:r>
            <a:r>
              <a:rPr lang="en-US" dirty="0" err="1"/>
              <a:t>ses</a:t>
            </a:r>
            <a:r>
              <a:rPr lang="en-US" dirty="0"/>
              <a:t> </a:t>
            </a:r>
            <a:r>
              <a:rPr lang="en-US" dirty="0" err="1"/>
              <a:t>éléments</a:t>
            </a:r>
            <a:r>
              <a:rPr lang="en-US" dirty="0"/>
              <a:t> </a:t>
            </a:r>
            <a:r>
              <a:rPr lang="en-US" dirty="0" err="1"/>
              <a:t>incorporels</a:t>
            </a:r>
            <a:r>
              <a:rPr lang="en-US" dirty="0"/>
              <a:t> qui, </a:t>
            </a:r>
            <a:r>
              <a:rPr lang="en-US" dirty="0" err="1"/>
              <a:t>quelle</a:t>
            </a:r>
            <a:r>
              <a:rPr lang="en-US" dirty="0"/>
              <a:t> que </a:t>
            </a:r>
            <a:r>
              <a:rPr lang="en-US" dirty="0" err="1"/>
              <a:t>soit</a:t>
            </a:r>
            <a:r>
              <a:rPr lang="en-US" dirty="0"/>
              <a:t> leur qualification, </a:t>
            </a:r>
            <a:r>
              <a:rPr lang="en-US" dirty="0" err="1"/>
              <a:t>donnent</a:t>
            </a:r>
            <a:r>
              <a:rPr lang="en-US" dirty="0"/>
              <a:t> au </a:t>
            </a:r>
            <a:r>
              <a:rPr lang="en-US" dirty="0" err="1"/>
              <a:t>locataire</a:t>
            </a:r>
            <a:r>
              <a:rPr lang="en-US" dirty="0"/>
              <a:t> la </a:t>
            </a:r>
            <a:r>
              <a:rPr lang="en-US" dirty="0" err="1"/>
              <a:t>possibilité</a:t>
            </a:r>
            <a:r>
              <a:rPr lang="en-US" dirty="0"/>
              <a:t> </a:t>
            </a:r>
            <a:r>
              <a:rPr lang="en-US" dirty="0" err="1"/>
              <a:t>d'acquérir</a:t>
            </a:r>
            <a:r>
              <a:rPr lang="en-US" dirty="0"/>
              <a:t>, à </a:t>
            </a:r>
            <a:r>
              <a:rPr lang="en-US" dirty="0" err="1"/>
              <a:t>une</a:t>
            </a:r>
            <a:r>
              <a:rPr lang="en-US" dirty="0"/>
              <a:t> date </a:t>
            </a:r>
            <a:r>
              <a:rPr lang="en-US" dirty="0" err="1"/>
              <a:t>fixée</a:t>
            </a:r>
            <a:r>
              <a:rPr lang="en-US" dirty="0"/>
              <a:t> avec le </a:t>
            </a:r>
            <a:r>
              <a:rPr lang="en-US" dirty="0" err="1"/>
              <a:t>propriétaire</a:t>
            </a:r>
            <a:r>
              <a:rPr lang="en-US" dirty="0"/>
              <a:t>, le fonds de commerce ou </a:t>
            </a:r>
            <a:r>
              <a:rPr lang="en-US" dirty="0" err="1"/>
              <a:t>l’un</a:t>
            </a:r>
            <a:r>
              <a:rPr lang="en-US" dirty="0"/>
              <a:t> de </a:t>
            </a:r>
            <a:r>
              <a:rPr lang="en-US" dirty="0" err="1"/>
              <a:t>ses</a:t>
            </a:r>
            <a:r>
              <a:rPr lang="en-US" dirty="0"/>
              <a:t> </a:t>
            </a:r>
            <a:r>
              <a:rPr lang="en-US" dirty="0" err="1"/>
              <a:t>éléments</a:t>
            </a:r>
            <a:r>
              <a:rPr lang="en-US" dirty="0"/>
              <a:t> </a:t>
            </a:r>
            <a:r>
              <a:rPr lang="en-US" dirty="0" err="1"/>
              <a:t>incorporels</a:t>
            </a:r>
            <a:r>
              <a:rPr lang="en-US" dirty="0"/>
              <a:t>, </a:t>
            </a:r>
            <a:r>
              <a:rPr lang="en-US" dirty="0" err="1"/>
              <a:t>moyennant</a:t>
            </a:r>
            <a:r>
              <a:rPr lang="en-US" dirty="0"/>
              <a:t> un prix </a:t>
            </a:r>
            <a:r>
              <a:rPr lang="en-US" dirty="0" err="1"/>
              <a:t>convenu</a:t>
            </a:r>
            <a:r>
              <a:rPr lang="en-US" dirty="0"/>
              <a:t> tenant </a:t>
            </a:r>
            <a:r>
              <a:rPr lang="en-US" dirty="0" err="1"/>
              <a:t>compte</a:t>
            </a:r>
            <a:r>
              <a:rPr lang="en-US" dirty="0"/>
              <a:t>, au </a:t>
            </a:r>
            <a:r>
              <a:rPr lang="en-US" dirty="0" err="1"/>
              <a:t>moins</a:t>
            </a:r>
            <a:r>
              <a:rPr lang="en-US" dirty="0"/>
              <a:t> pour </a:t>
            </a:r>
            <a:r>
              <a:rPr lang="en-US" dirty="0" err="1"/>
              <a:t>partie</a:t>
            </a:r>
            <a:r>
              <a:rPr lang="en-US" dirty="0"/>
              <a:t>, des </a:t>
            </a:r>
            <a:r>
              <a:rPr lang="en-US" dirty="0" err="1"/>
              <a:t>versements</a:t>
            </a:r>
            <a:r>
              <a:rPr lang="en-US" dirty="0"/>
              <a:t> </a:t>
            </a:r>
            <a:r>
              <a:rPr lang="en-US" dirty="0" err="1"/>
              <a:t>effectués</a:t>
            </a:r>
            <a:r>
              <a:rPr lang="en-US" dirty="0"/>
              <a:t> à titre de </a:t>
            </a:r>
            <a:r>
              <a:rPr lang="en-US" dirty="0" err="1"/>
              <a:t>loyers</a:t>
            </a:r>
            <a:r>
              <a:rPr lang="en-US" dirty="0"/>
              <a:t>, à </a:t>
            </a:r>
            <a:r>
              <a:rPr lang="en-US" dirty="0" err="1"/>
              <a:t>l'exclusion</a:t>
            </a:r>
            <a:r>
              <a:rPr lang="en-US" dirty="0"/>
              <a:t> de </a:t>
            </a:r>
            <a:r>
              <a:rPr lang="en-US" dirty="0" err="1"/>
              <a:t>toute</a:t>
            </a:r>
            <a:r>
              <a:rPr lang="en-US" dirty="0"/>
              <a:t> </a:t>
            </a:r>
            <a:r>
              <a:rPr lang="en-US" dirty="0" err="1"/>
              <a:t>opération</a:t>
            </a:r>
            <a:r>
              <a:rPr lang="en-US" dirty="0"/>
              <a:t> de cession bail, à </a:t>
            </a:r>
            <a:r>
              <a:rPr lang="en-US" dirty="0" err="1" smtClean="0"/>
              <a:t>l’ancien</a:t>
            </a:r>
            <a:r>
              <a:rPr lang="fr-FR" dirty="0" smtClean="0"/>
              <a:t> </a:t>
            </a:r>
            <a:r>
              <a:rPr lang="en-US" dirty="0" err="1" smtClean="0"/>
              <a:t>propriétaire</a:t>
            </a:r>
            <a:r>
              <a:rPr lang="en-US" dirty="0"/>
              <a:t>, </a:t>
            </a:r>
            <a:r>
              <a:rPr lang="en-US" dirty="0" err="1"/>
              <a:t>dudit</a:t>
            </a:r>
            <a:r>
              <a:rPr lang="en-US" dirty="0"/>
              <a:t> fonds ou de </a:t>
            </a:r>
            <a:r>
              <a:rPr lang="en-US" dirty="0" err="1"/>
              <a:t>l’un</a:t>
            </a:r>
            <a:r>
              <a:rPr lang="en-US" dirty="0"/>
              <a:t> de </a:t>
            </a:r>
            <a:r>
              <a:rPr lang="en-US" dirty="0" err="1"/>
              <a:t>ses</a:t>
            </a:r>
            <a:r>
              <a:rPr lang="en-US" dirty="0"/>
              <a:t> </a:t>
            </a:r>
            <a:r>
              <a:rPr lang="en-US" dirty="0" err="1"/>
              <a:t>éléments</a:t>
            </a:r>
            <a:r>
              <a:rPr lang="en-US" dirty="0"/>
              <a:t>.</a:t>
            </a:r>
            <a:endParaRPr lang="fr-FR" dirty="0"/>
          </a:p>
          <a:p>
            <a:pPr>
              <a:lnSpc>
                <a:spcPct val="170000"/>
              </a:lnSpc>
            </a:pPr>
            <a:r>
              <a:rPr lang="en-US" dirty="0"/>
              <a:t>La cession bail est </a:t>
            </a:r>
            <a:r>
              <a:rPr lang="en-US" dirty="0" err="1"/>
              <a:t>l’acte</a:t>
            </a:r>
            <a:r>
              <a:rPr lang="en-US" dirty="0"/>
              <a:t> par </a:t>
            </a:r>
            <a:r>
              <a:rPr lang="en-US" dirty="0" err="1"/>
              <a:t>lequel</a:t>
            </a:r>
            <a:r>
              <a:rPr lang="en-US" dirty="0"/>
              <a:t> </a:t>
            </a:r>
            <a:r>
              <a:rPr lang="en-US" dirty="0" err="1"/>
              <a:t>une</a:t>
            </a:r>
            <a:r>
              <a:rPr lang="en-US" dirty="0"/>
              <a:t> </a:t>
            </a:r>
            <a:r>
              <a:rPr lang="en-US" dirty="0" err="1"/>
              <a:t>entreprise</a:t>
            </a:r>
            <a:r>
              <a:rPr lang="en-US" dirty="0"/>
              <a:t> </a:t>
            </a:r>
            <a:r>
              <a:rPr lang="en-US" dirty="0" err="1"/>
              <a:t>utilisatrice</a:t>
            </a:r>
            <a:r>
              <a:rPr lang="en-US" dirty="0"/>
              <a:t> vend un </a:t>
            </a:r>
            <a:r>
              <a:rPr lang="en-US" dirty="0" err="1"/>
              <a:t>bien</a:t>
            </a:r>
            <a:r>
              <a:rPr lang="en-US" dirty="0"/>
              <a:t> à </a:t>
            </a:r>
            <a:r>
              <a:rPr lang="en-US" dirty="0" err="1"/>
              <a:t>une</a:t>
            </a:r>
            <a:r>
              <a:rPr lang="en-US" dirty="0"/>
              <a:t> </a:t>
            </a:r>
            <a:r>
              <a:rPr lang="en-US" dirty="0" err="1"/>
              <a:t>personne</a:t>
            </a:r>
            <a:r>
              <a:rPr lang="en-US" dirty="0"/>
              <a:t> qui le </a:t>
            </a:r>
            <a:r>
              <a:rPr lang="en-US" dirty="0" err="1"/>
              <a:t>lui</a:t>
            </a:r>
            <a:r>
              <a:rPr lang="en-US" dirty="0"/>
              <a:t> </a:t>
            </a:r>
            <a:r>
              <a:rPr lang="en-US" dirty="0" err="1"/>
              <a:t>donne</a:t>
            </a:r>
            <a:r>
              <a:rPr lang="en-US" dirty="0"/>
              <a:t> </a:t>
            </a:r>
            <a:r>
              <a:rPr lang="en-US" dirty="0" err="1"/>
              <a:t>aussitôt</a:t>
            </a:r>
            <a:r>
              <a:rPr lang="en-US" dirty="0"/>
              <a:t> en crédit-bail.</a:t>
            </a:r>
            <a:endParaRPr lang="fr-FR" dirty="0"/>
          </a:p>
          <a:p>
            <a:pPr marL="0" indent="0">
              <a:buNone/>
            </a:pPr>
            <a:endParaRPr lang="fr-FR" dirty="0"/>
          </a:p>
        </p:txBody>
      </p:sp>
    </p:spTree>
    <p:extLst>
      <p:ext uri="{BB962C8B-B14F-4D97-AF65-F5344CB8AC3E}">
        <p14:creationId xmlns:p14="http://schemas.microsoft.com/office/powerpoint/2010/main" val="1876453695"/>
      </p:ext>
    </p:extLst>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en-US" dirty="0">
                <a:solidFill>
                  <a:schemeClr val="accent5"/>
                </a:solidFill>
              </a:rPr>
              <a:t>II- les opérations de crédit</a:t>
            </a:r>
            <a:endParaRPr lang="fr-FR" dirty="0"/>
          </a:p>
        </p:txBody>
      </p:sp>
      <p:sp>
        <p:nvSpPr>
          <p:cNvPr id="3" name="Espace réservé du contenu 2"/>
          <p:cNvSpPr>
            <a:spLocks noGrp="1"/>
          </p:cNvSpPr>
          <p:nvPr>
            <p:ph idx="1"/>
          </p:nvPr>
        </p:nvSpPr>
        <p:spPr/>
        <p:txBody>
          <a:bodyPr/>
          <a:lstStyle/>
          <a:p>
            <a:pPr marL="0" indent="0" algn="justLow">
              <a:buNone/>
            </a:pPr>
            <a:r>
              <a:rPr lang="en-US" dirty="0" smtClean="0"/>
              <a:t> - </a:t>
            </a:r>
            <a:r>
              <a:rPr lang="en-US" sz="3200" dirty="0"/>
              <a:t>les opérations d’affacturage </a:t>
            </a:r>
            <a:r>
              <a:rPr lang="en-US" sz="3200" dirty="0" smtClean="0"/>
              <a:t>qui est </a:t>
            </a:r>
            <a:r>
              <a:rPr lang="en-US" sz="3200" dirty="0"/>
              <a:t>la convention par </a:t>
            </a:r>
            <a:r>
              <a:rPr lang="en-US" sz="3200" dirty="0" err="1"/>
              <a:t>laquelle</a:t>
            </a:r>
            <a:r>
              <a:rPr lang="en-US" sz="3200" dirty="0"/>
              <a:t> un </a:t>
            </a:r>
            <a:r>
              <a:rPr lang="en-US" sz="3200" dirty="0" err="1"/>
              <a:t>établissement</a:t>
            </a:r>
            <a:r>
              <a:rPr lang="en-US" sz="3200" dirty="0"/>
              <a:t> de crédit </a:t>
            </a:r>
            <a:r>
              <a:rPr lang="en-US" sz="3200" dirty="0" err="1"/>
              <a:t>s'engage</a:t>
            </a:r>
            <a:r>
              <a:rPr lang="en-US" sz="3200" dirty="0"/>
              <a:t> à </a:t>
            </a:r>
            <a:r>
              <a:rPr lang="en-US" sz="3200" dirty="0" err="1"/>
              <a:t>recouvrer</a:t>
            </a:r>
            <a:r>
              <a:rPr lang="en-US" sz="3200" dirty="0"/>
              <a:t> et à mobiliser des </a:t>
            </a:r>
            <a:r>
              <a:rPr lang="en-US" sz="3200" dirty="0" err="1"/>
              <a:t>créances</a:t>
            </a:r>
            <a:r>
              <a:rPr lang="en-US" sz="3200" dirty="0"/>
              <a:t> </a:t>
            </a:r>
            <a:r>
              <a:rPr lang="en-US" sz="3200" dirty="0" err="1"/>
              <a:t>commerciales</a:t>
            </a:r>
            <a:r>
              <a:rPr lang="en-US" sz="3200" dirty="0"/>
              <a:t>, </a:t>
            </a:r>
            <a:r>
              <a:rPr lang="en-US" sz="3200" dirty="0" err="1"/>
              <a:t>soit</a:t>
            </a:r>
            <a:r>
              <a:rPr lang="en-US" sz="3200" dirty="0"/>
              <a:t> en </a:t>
            </a:r>
            <a:r>
              <a:rPr lang="en-US" sz="3200" dirty="0" err="1"/>
              <a:t>acquérant</a:t>
            </a:r>
            <a:r>
              <a:rPr lang="en-US" sz="3200" dirty="0"/>
              <a:t> </a:t>
            </a:r>
            <a:r>
              <a:rPr lang="en-US" sz="3200" dirty="0" err="1"/>
              <a:t>lesdites</a:t>
            </a:r>
            <a:r>
              <a:rPr lang="en-US" sz="3200" dirty="0"/>
              <a:t> </a:t>
            </a:r>
            <a:r>
              <a:rPr lang="en-US" sz="3200" dirty="0" err="1"/>
              <a:t>créances</a:t>
            </a:r>
            <a:r>
              <a:rPr lang="en-US" sz="3200" dirty="0"/>
              <a:t>, </a:t>
            </a:r>
            <a:r>
              <a:rPr lang="en-US" sz="3200" dirty="0" err="1"/>
              <a:t>soit</a:t>
            </a:r>
            <a:r>
              <a:rPr lang="en-US" sz="3200" dirty="0"/>
              <a:t> en se </a:t>
            </a:r>
            <a:r>
              <a:rPr lang="en-US" sz="3200" dirty="0" err="1"/>
              <a:t>portant</a:t>
            </a:r>
            <a:r>
              <a:rPr lang="en-US" sz="3200" dirty="0"/>
              <a:t> </a:t>
            </a:r>
            <a:r>
              <a:rPr lang="en-US" sz="3200" dirty="0" err="1"/>
              <a:t>mandataire</a:t>
            </a:r>
            <a:r>
              <a:rPr lang="en-US" sz="3200" dirty="0"/>
              <a:t> du </a:t>
            </a:r>
            <a:r>
              <a:rPr lang="en-US" sz="3200" dirty="0" err="1"/>
              <a:t>créancier</a:t>
            </a:r>
            <a:r>
              <a:rPr lang="en-US" sz="3200" dirty="0"/>
              <a:t> avec, </a:t>
            </a:r>
            <a:r>
              <a:rPr lang="en-US" sz="3200" dirty="0" err="1"/>
              <a:t>dans</a:t>
            </a:r>
            <a:r>
              <a:rPr lang="en-US" sz="3200" dirty="0"/>
              <a:t> </a:t>
            </a:r>
            <a:r>
              <a:rPr lang="en-US" sz="3200" dirty="0" err="1"/>
              <a:t>ce</a:t>
            </a:r>
            <a:r>
              <a:rPr lang="en-US" sz="3200" dirty="0"/>
              <a:t> dernier </a:t>
            </a:r>
            <a:r>
              <a:rPr lang="en-US" sz="3200" dirty="0" err="1"/>
              <a:t>cas</a:t>
            </a:r>
            <a:r>
              <a:rPr lang="en-US" sz="3200" dirty="0"/>
              <a:t>, </a:t>
            </a:r>
            <a:r>
              <a:rPr lang="en-US" sz="3200" dirty="0" err="1"/>
              <a:t>une</a:t>
            </a:r>
            <a:r>
              <a:rPr lang="en-US" sz="3200" dirty="0"/>
              <a:t> </a:t>
            </a:r>
            <a:r>
              <a:rPr lang="en-US" sz="3200" dirty="0" err="1"/>
              <a:t>garantie</a:t>
            </a:r>
            <a:r>
              <a:rPr lang="en-US" sz="3200" dirty="0"/>
              <a:t> de bonne fin</a:t>
            </a:r>
            <a:r>
              <a:rPr lang="en-US" sz="3200" dirty="0" smtClean="0"/>
              <a:t>.</a:t>
            </a:r>
            <a:endParaRPr lang="fr-FR" sz="3200" dirty="0"/>
          </a:p>
          <a:p>
            <a:pPr marL="0" indent="0" algn="justLow">
              <a:buNone/>
            </a:pPr>
            <a:endParaRPr lang="fr-FR" dirty="0"/>
          </a:p>
          <a:p>
            <a:pPr marL="0" indent="0" algn="justLow">
              <a:buNone/>
            </a:pPr>
            <a:r>
              <a:rPr lang="en-US" dirty="0"/>
              <a:t> - </a:t>
            </a:r>
            <a:r>
              <a:rPr lang="en-US" sz="3200" dirty="0"/>
              <a:t>les opérations de vente à réméré d'effets et de valeurs mobilières et les opérations de pension telles que prévues par la législation en vigueur</a:t>
            </a:r>
            <a:r>
              <a:rPr lang="en-US" sz="3200" dirty="0" smtClean="0"/>
              <a:t>.</a:t>
            </a:r>
          </a:p>
          <a:p>
            <a:pPr marL="0" indent="0" algn="justLow">
              <a:buNone/>
            </a:pPr>
            <a:endParaRPr lang="fr-FR" dirty="0"/>
          </a:p>
          <a:p>
            <a:pPr marL="0" indent="0">
              <a:buNone/>
            </a:pPr>
            <a:endParaRPr lang="fr-FR" dirty="0"/>
          </a:p>
        </p:txBody>
      </p:sp>
    </p:spTree>
    <p:extLst>
      <p:ext uri="{BB962C8B-B14F-4D97-AF65-F5344CB8AC3E}">
        <p14:creationId xmlns:p14="http://schemas.microsoft.com/office/powerpoint/2010/main" val="283085260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Aperçu historique</a:t>
            </a:r>
          </a:p>
        </p:txBody>
      </p:sp>
      <p:sp>
        <p:nvSpPr>
          <p:cNvPr id="3" name="Espace réservé du contenu 2"/>
          <p:cNvSpPr>
            <a:spLocks noGrp="1"/>
          </p:cNvSpPr>
          <p:nvPr>
            <p:ph idx="1"/>
          </p:nvPr>
        </p:nvSpPr>
        <p:spPr/>
        <p:txBody>
          <a:bodyPr>
            <a:normAutofit fontScale="92500" lnSpcReduction="20000"/>
          </a:bodyPr>
          <a:lstStyle/>
          <a:p>
            <a:pPr>
              <a:buFontTx/>
              <a:buChar char="-"/>
            </a:pPr>
            <a:r>
              <a:rPr lang="fr-FR" dirty="0" smtClean="0"/>
              <a:t>À partir de 1956, les bases d’un système bancaire national vont être mises en place:</a:t>
            </a:r>
          </a:p>
          <a:p>
            <a:r>
              <a:rPr lang="fr-FR" dirty="0" smtClean="0"/>
              <a:t>1959, la création de la banque du Maroc assurant la fonction de banque centrale et la suppression de la banque d’Etat du Maroc.</a:t>
            </a:r>
          </a:p>
          <a:p>
            <a:r>
              <a:rPr lang="fr-FR" dirty="0" smtClean="0"/>
              <a:t>1987, le maintien de l’appellation banque al maghrib dans toutes les langues.</a:t>
            </a:r>
          </a:p>
          <a:p>
            <a:pPr>
              <a:buFontTx/>
              <a:buChar char="-"/>
            </a:pPr>
            <a:r>
              <a:rPr lang="fr-FR" dirty="0" smtClean="0"/>
              <a:t>La première réforme de la loi bancaire 1967: décret royal portant loi relative à la profession bancaire et le crédit: la définition précise de l’activité des banques</a:t>
            </a:r>
          </a:p>
          <a:p>
            <a:pPr marL="0" indent="0">
              <a:buNone/>
            </a:pPr>
            <a:r>
              <a:rPr lang="fr-FR" dirty="0" smtClean="0"/>
              <a:t>( La profession bancaire continuait à s’exercer dans le cadre d’un environnement règlementaire hétérogène ayant conduit à l’affaiblissement de la concurrence au sein du système bancaire)</a:t>
            </a:r>
          </a:p>
        </p:txBody>
      </p:sp>
    </p:spTree>
    <p:extLst>
      <p:ext uri="{BB962C8B-B14F-4D97-AF65-F5344CB8AC3E}">
        <p14:creationId xmlns:p14="http://schemas.microsoft.com/office/powerpoint/2010/main" val="3190185604"/>
      </p:ext>
    </p:extLst>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en-US" dirty="0">
                <a:solidFill>
                  <a:schemeClr val="accent5"/>
                </a:solidFill>
              </a:rPr>
              <a:t>II- les opérations de crédit</a:t>
            </a:r>
            <a:endParaRPr lang="fr-FR" dirty="0"/>
          </a:p>
        </p:txBody>
      </p:sp>
      <p:sp>
        <p:nvSpPr>
          <p:cNvPr id="3" name="Espace réservé du contenu 2"/>
          <p:cNvSpPr>
            <a:spLocks noGrp="1"/>
          </p:cNvSpPr>
          <p:nvPr>
            <p:ph idx="1"/>
          </p:nvPr>
        </p:nvSpPr>
        <p:spPr>
          <a:xfrm>
            <a:off x="617483" y="1541846"/>
            <a:ext cx="10515600" cy="4351338"/>
          </a:xfrm>
        </p:spPr>
        <p:txBody>
          <a:bodyPr>
            <a:normAutofit fontScale="77500" lnSpcReduction="20000"/>
          </a:bodyPr>
          <a:lstStyle/>
          <a:p>
            <a:pPr marL="0" indent="0">
              <a:buNone/>
            </a:pPr>
            <a:r>
              <a:rPr lang="fr-FR" dirty="0"/>
              <a:t> </a:t>
            </a:r>
            <a:r>
              <a:rPr lang="fr-FR" dirty="0" smtClean="0"/>
              <a:t>cette définition appelle les remarques suivantes:</a:t>
            </a:r>
          </a:p>
          <a:p>
            <a:pPr>
              <a:buFontTx/>
              <a:buChar char="-"/>
            </a:pPr>
            <a:r>
              <a:rPr lang="fr-FR" dirty="0" smtClean="0"/>
              <a:t>l’engagement d’une personne « qui met ou s’oblige à mettre, à titre onéreux, des fonds à la disposition d’une autre personne » intègre deux notions importantes liées entre elles : </a:t>
            </a:r>
          </a:p>
          <a:p>
            <a:r>
              <a:rPr lang="fr-FR" dirty="0" smtClean="0"/>
              <a:t>La première  couvre toute les formes de crédits : facilités, avances, cessions de créance (comme l’escompte) de même que les engagements futurs (promesses de prêts ou d’achats du créances;</a:t>
            </a:r>
          </a:p>
          <a:p>
            <a:r>
              <a:rPr lang="fr-FR" dirty="0" smtClean="0"/>
              <a:t>La seconde touche à la rémunération du service ainsi rendu.</a:t>
            </a:r>
          </a:p>
          <a:p>
            <a:pPr marL="0" indent="0">
              <a:buNone/>
            </a:pPr>
            <a:r>
              <a:rPr lang="fr-FR" dirty="0" smtClean="0"/>
              <a:t>- La notion du remboursement est limitative parce qu’elle met en présente deux personnes seulement, (celle qui remet les fonds, l’autre qui les reçoit et doit les rembourser) alors que certaines techniques de crédit comme celle, très développée, de l’escompte permettent au banquier de mettre à la disposition du tireur (créancier) le montant escompté, le remboursement étant effectué, à l’échéance, auprès du tiré (principal débiteur) et non du tireur comme le voudrait le texte. Cela est d’autant plus vrai dans la technique d’escompte sans recours qui s’est énormément développée au plan international.</a:t>
            </a:r>
          </a:p>
        </p:txBody>
      </p:sp>
    </p:spTree>
    <p:extLst>
      <p:ext uri="{BB962C8B-B14F-4D97-AF65-F5344CB8AC3E}">
        <p14:creationId xmlns:p14="http://schemas.microsoft.com/office/powerpoint/2010/main" val="1643609253"/>
      </p:ext>
    </p:extLst>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en-US" dirty="0">
                <a:solidFill>
                  <a:schemeClr val="accent5"/>
                </a:solidFill>
              </a:rPr>
              <a:t>II- les opérations de crédit</a:t>
            </a:r>
            <a:endParaRPr lang="fr-FR" dirty="0"/>
          </a:p>
        </p:txBody>
      </p:sp>
      <p:sp>
        <p:nvSpPr>
          <p:cNvPr id="3" name="Espace réservé du contenu 2"/>
          <p:cNvSpPr>
            <a:spLocks noGrp="1"/>
          </p:cNvSpPr>
          <p:nvPr>
            <p:ph idx="1"/>
          </p:nvPr>
        </p:nvSpPr>
        <p:spPr/>
        <p:txBody>
          <a:bodyPr/>
          <a:lstStyle/>
          <a:p>
            <a:pPr marL="0" indent="0">
              <a:buNone/>
            </a:pPr>
            <a:r>
              <a:rPr lang="fr-FR" dirty="0" smtClean="0"/>
              <a:t>Le code de commerce, y a remédié dans son article 526 qui définit </a:t>
            </a:r>
            <a:r>
              <a:rPr lang="fr-FR" u="sng" dirty="0" smtClean="0"/>
              <a:t>l’escompte </a:t>
            </a:r>
            <a:r>
              <a:rPr lang="fr-FR" dirty="0" smtClean="0"/>
              <a:t>comme étant « la convention par laquelle l’établissement bancaire s’oblige à payer par anticipation au porteur le montant d’effets de commerce ou autres titres négociables à échéance déterminée que ce porteur lui cède à charge d’en rembourser le montant à défaut de paiement par le principal obligé…. »</a:t>
            </a:r>
          </a:p>
          <a:p>
            <a:pPr marL="0" indent="0">
              <a:buNone/>
            </a:pPr>
            <a:r>
              <a:rPr lang="fr-FR" dirty="0" smtClean="0"/>
              <a:t>- La définition inclut, outre les crédits par signature qui prennent une place très importante dans les concours bancaires, et la vente a réméré, des techniques plus récentes comme le crédit-bail et l’affacturage.</a:t>
            </a:r>
            <a:endParaRPr lang="fr-FR" dirty="0"/>
          </a:p>
        </p:txBody>
      </p:sp>
    </p:spTree>
    <p:extLst>
      <p:ext uri="{BB962C8B-B14F-4D97-AF65-F5344CB8AC3E}">
        <p14:creationId xmlns:p14="http://schemas.microsoft.com/office/powerpoint/2010/main" val="1375005049"/>
      </p:ext>
    </p:extLst>
  </p:cSld>
  <p:clrMapOvr>
    <a:masterClrMapping/>
  </p:clrMapOvr>
  <p:timing>
    <p:tnLst>
      <p:par>
        <p:cTn id="1" dur="indefinite" restart="never" nodeType="tmRoot"/>
      </p:par>
    </p:tnLst>
  </p:timing>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en-US" dirty="0" smtClean="0">
                <a:solidFill>
                  <a:schemeClr val="accent5"/>
                </a:solidFill>
              </a:rPr>
              <a:t/>
            </a:r>
            <a:br>
              <a:rPr lang="en-US" dirty="0" smtClean="0">
                <a:solidFill>
                  <a:schemeClr val="accent5"/>
                </a:solidFill>
              </a:rPr>
            </a:br>
            <a:r>
              <a:rPr lang="en-US" dirty="0" smtClean="0">
                <a:solidFill>
                  <a:schemeClr val="accent5"/>
                </a:solidFill>
              </a:rPr>
              <a:t/>
            </a:r>
            <a:br>
              <a:rPr lang="en-US" dirty="0" smtClean="0">
                <a:solidFill>
                  <a:schemeClr val="accent5"/>
                </a:solidFill>
              </a:rPr>
            </a:br>
            <a:r>
              <a:rPr lang="en-US" dirty="0" smtClean="0">
                <a:solidFill>
                  <a:schemeClr val="accent5"/>
                </a:solidFill>
              </a:rPr>
              <a:t>II- la mise à la disposition de la clientele de tous moyens de paiement, ou leur gestion.</a:t>
            </a:r>
            <a:br>
              <a:rPr lang="en-US" dirty="0" smtClean="0">
                <a:solidFill>
                  <a:schemeClr val="accent5"/>
                </a:solidFill>
              </a:rPr>
            </a:br>
            <a:r>
              <a:rPr lang="fr-FR" dirty="0" smtClean="0"/>
              <a:t/>
            </a:r>
            <a:br>
              <a:rPr lang="fr-FR" dirty="0" smtClean="0"/>
            </a:br>
            <a:endParaRPr lang="fr-FR" dirty="0"/>
          </a:p>
        </p:txBody>
      </p:sp>
      <p:sp>
        <p:nvSpPr>
          <p:cNvPr id="3" name="Espace réservé du contenu 2"/>
          <p:cNvSpPr>
            <a:spLocks noGrp="1"/>
          </p:cNvSpPr>
          <p:nvPr>
            <p:ph idx="1"/>
          </p:nvPr>
        </p:nvSpPr>
        <p:spPr/>
        <p:txBody>
          <a:bodyPr>
            <a:normAutofit fontScale="92500" lnSpcReduction="10000"/>
          </a:bodyPr>
          <a:lstStyle/>
          <a:p>
            <a:pPr marL="0" indent="0">
              <a:buNone/>
            </a:pPr>
            <a:r>
              <a:rPr lang="fr-FR" dirty="0" smtClean="0"/>
              <a:t>Art 6: </a:t>
            </a:r>
            <a:r>
              <a:rPr lang="en-US" dirty="0"/>
              <a:t>Sont </a:t>
            </a:r>
            <a:r>
              <a:rPr lang="en-US" dirty="0" err="1"/>
              <a:t>considérés</a:t>
            </a:r>
            <a:r>
              <a:rPr lang="en-US" dirty="0"/>
              <a:t> </a:t>
            </a:r>
            <a:r>
              <a:rPr lang="en-US" dirty="0" err="1"/>
              <a:t>comme</a:t>
            </a:r>
            <a:r>
              <a:rPr lang="en-US" dirty="0"/>
              <a:t> moyens de paiement, tous les instruments qui, </a:t>
            </a:r>
            <a:r>
              <a:rPr lang="en-US" dirty="0" err="1"/>
              <a:t>quel</a:t>
            </a:r>
            <a:r>
              <a:rPr lang="en-US" dirty="0"/>
              <a:t> que </a:t>
            </a:r>
            <a:r>
              <a:rPr lang="en-US" dirty="0" err="1"/>
              <a:t>soit</a:t>
            </a:r>
            <a:r>
              <a:rPr lang="en-US" dirty="0"/>
              <a:t> le support ou le </a:t>
            </a:r>
            <a:r>
              <a:rPr lang="en-US" dirty="0" err="1"/>
              <a:t>procédé</a:t>
            </a:r>
            <a:r>
              <a:rPr lang="en-US" dirty="0"/>
              <a:t> technique </a:t>
            </a:r>
            <a:r>
              <a:rPr lang="en-US" dirty="0" err="1"/>
              <a:t>utilisé</a:t>
            </a:r>
            <a:r>
              <a:rPr lang="en-US" dirty="0"/>
              <a:t>, </a:t>
            </a:r>
            <a:r>
              <a:rPr lang="en-US" dirty="0" err="1"/>
              <a:t>permettent</a:t>
            </a:r>
            <a:r>
              <a:rPr lang="en-US" dirty="0"/>
              <a:t> à </a:t>
            </a:r>
            <a:r>
              <a:rPr lang="en-US" dirty="0" err="1"/>
              <a:t>toute</a:t>
            </a:r>
            <a:r>
              <a:rPr lang="en-US" dirty="0"/>
              <a:t> </a:t>
            </a:r>
            <a:r>
              <a:rPr lang="en-US" dirty="0" err="1"/>
              <a:t>personne</a:t>
            </a:r>
            <a:r>
              <a:rPr lang="en-US" dirty="0"/>
              <a:t> de </a:t>
            </a:r>
            <a:r>
              <a:rPr lang="en-US" dirty="0" err="1"/>
              <a:t>transférer</a:t>
            </a:r>
            <a:r>
              <a:rPr lang="en-US" dirty="0"/>
              <a:t> des fonds.</a:t>
            </a:r>
            <a:endParaRPr lang="fr-FR" dirty="0"/>
          </a:p>
          <a:p>
            <a:pPr marL="0" indent="0">
              <a:buNone/>
            </a:pPr>
            <a:r>
              <a:rPr lang="en-US" dirty="0" err="1"/>
              <a:t>Constitue</a:t>
            </a:r>
            <a:r>
              <a:rPr lang="en-US" dirty="0"/>
              <a:t> </a:t>
            </a:r>
            <a:r>
              <a:rPr lang="en-US" dirty="0" err="1"/>
              <a:t>également</a:t>
            </a:r>
            <a:r>
              <a:rPr lang="en-US" dirty="0"/>
              <a:t> un </a:t>
            </a:r>
            <a:r>
              <a:rPr lang="en-US" dirty="0" err="1"/>
              <a:t>moyen</a:t>
            </a:r>
            <a:r>
              <a:rPr lang="en-US" dirty="0"/>
              <a:t> de paiement la </a:t>
            </a:r>
            <a:r>
              <a:rPr lang="en-US" dirty="0" err="1"/>
              <a:t>monnaie</a:t>
            </a:r>
            <a:r>
              <a:rPr lang="en-US" dirty="0"/>
              <a:t> </a:t>
            </a:r>
            <a:r>
              <a:rPr lang="en-US" dirty="0" err="1"/>
              <a:t>électronique</a:t>
            </a:r>
            <a:r>
              <a:rPr lang="en-US" dirty="0"/>
              <a:t>, </a:t>
            </a:r>
            <a:r>
              <a:rPr lang="en-US" dirty="0" err="1"/>
              <a:t>définie</a:t>
            </a:r>
            <a:r>
              <a:rPr lang="en-US" dirty="0"/>
              <a:t> </a:t>
            </a:r>
            <a:r>
              <a:rPr lang="en-US" dirty="0" err="1"/>
              <a:t>comme</a:t>
            </a:r>
            <a:r>
              <a:rPr lang="en-US" dirty="0"/>
              <a:t> </a:t>
            </a:r>
            <a:r>
              <a:rPr lang="en-US" dirty="0" err="1"/>
              <a:t>étant</a:t>
            </a:r>
            <a:r>
              <a:rPr lang="en-US" dirty="0"/>
              <a:t> </a:t>
            </a:r>
            <a:r>
              <a:rPr lang="en-US" dirty="0" err="1"/>
              <a:t>toute</a:t>
            </a:r>
            <a:r>
              <a:rPr lang="en-US" dirty="0"/>
              <a:t> </a:t>
            </a:r>
            <a:r>
              <a:rPr lang="en-US" dirty="0" err="1"/>
              <a:t>valeur</a:t>
            </a:r>
            <a:r>
              <a:rPr lang="en-US" dirty="0"/>
              <a:t> </a:t>
            </a:r>
            <a:r>
              <a:rPr lang="en-US" dirty="0" err="1"/>
              <a:t>monétaire</a:t>
            </a:r>
            <a:r>
              <a:rPr lang="en-US" dirty="0"/>
              <a:t> </a:t>
            </a:r>
            <a:r>
              <a:rPr lang="en-US" dirty="0" err="1"/>
              <a:t>représentant</a:t>
            </a:r>
            <a:r>
              <a:rPr lang="en-US" dirty="0"/>
              <a:t> </a:t>
            </a:r>
            <a:r>
              <a:rPr lang="en-US" dirty="0" err="1"/>
              <a:t>une</a:t>
            </a:r>
            <a:r>
              <a:rPr lang="en-US" dirty="0"/>
              <a:t> </a:t>
            </a:r>
            <a:r>
              <a:rPr lang="en-US" dirty="0" err="1"/>
              <a:t>créance</a:t>
            </a:r>
            <a:r>
              <a:rPr lang="en-US" dirty="0"/>
              <a:t> sur </a:t>
            </a:r>
            <a:r>
              <a:rPr lang="en-US" dirty="0" err="1"/>
              <a:t>l'émetteur</a:t>
            </a:r>
            <a:r>
              <a:rPr lang="en-US" dirty="0"/>
              <a:t>, qui est :</a:t>
            </a:r>
            <a:endParaRPr lang="fr-FR" dirty="0"/>
          </a:p>
          <a:p>
            <a:pPr marL="0" indent="0">
              <a:buNone/>
            </a:pPr>
            <a:r>
              <a:rPr lang="en-US" dirty="0"/>
              <a:t>— </a:t>
            </a:r>
            <a:r>
              <a:rPr lang="en-US" dirty="0" err="1"/>
              <a:t>stockée</a:t>
            </a:r>
            <a:r>
              <a:rPr lang="en-US" dirty="0"/>
              <a:t> sur un support </a:t>
            </a:r>
            <a:r>
              <a:rPr lang="en-US" dirty="0" err="1"/>
              <a:t>électronique</a:t>
            </a:r>
            <a:r>
              <a:rPr lang="en-US" dirty="0"/>
              <a:t> ;</a:t>
            </a:r>
            <a:endParaRPr lang="fr-FR" dirty="0"/>
          </a:p>
          <a:p>
            <a:pPr marL="0" indent="0">
              <a:buNone/>
            </a:pPr>
            <a:r>
              <a:rPr lang="en-US" dirty="0"/>
              <a:t>— </a:t>
            </a:r>
            <a:r>
              <a:rPr lang="en-US" dirty="0" err="1"/>
              <a:t>émise</a:t>
            </a:r>
            <a:r>
              <a:rPr lang="en-US" dirty="0"/>
              <a:t> en </a:t>
            </a:r>
            <a:r>
              <a:rPr lang="en-US" dirty="0" err="1"/>
              <a:t>contre</a:t>
            </a:r>
            <a:r>
              <a:rPr lang="en-US" dirty="0"/>
              <a:t> </a:t>
            </a:r>
            <a:r>
              <a:rPr lang="en-US" dirty="0" err="1"/>
              <a:t>partie</a:t>
            </a:r>
            <a:r>
              <a:rPr lang="en-US" dirty="0"/>
              <a:t> de la remise de fonds d’un </a:t>
            </a:r>
            <a:r>
              <a:rPr lang="en-US" dirty="0" err="1"/>
              <a:t>montant</a:t>
            </a:r>
            <a:r>
              <a:rPr lang="en-US" dirty="0"/>
              <a:t> dont la </a:t>
            </a:r>
            <a:r>
              <a:rPr lang="en-US" dirty="0" err="1"/>
              <a:t>valeur</a:t>
            </a:r>
            <a:r>
              <a:rPr lang="en-US" dirty="0"/>
              <a:t> </a:t>
            </a:r>
            <a:r>
              <a:rPr lang="en-US" dirty="0" err="1"/>
              <a:t>n'est</a:t>
            </a:r>
            <a:r>
              <a:rPr lang="en-US" dirty="0"/>
              <a:t> pas </a:t>
            </a:r>
            <a:r>
              <a:rPr lang="en-US" dirty="0" err="1"/>
              <a:t>inférieure</a:t>
            </a:r>
            <a:r>
              <a:rPr lang="en-US" dirty="0"/>
              <a:t> à la </a:t>
            </a:r>
            <a:r>
              <a:rPr lang="en-US" dirty="0" err="1"/>
              <a:t>valeur</a:t>
            </a:r>
            <a:r>
              <a:rPr lang="en-US" dirty="0"/>
              <a:t> </a:t>
            </a:r>
            <a:r>
              <a:rPr lang="en-US" dirty="0" err="1"/>
              <a:t>monétaire</a:t>
            </a:r>
            <a:r>
              <a:rPr lang="en-US" dirty="0"/>
              <a:t> </a:t>
            </a:r>
            <a:r>
              <a:rPr lang="en-US" dirty="0" err="1"/>
              <a:t>émise</a:t>
            </a:r>
            <a:r>
              <a:rPr lang="en-US" dirty="0"/>
              <a:t> et ;</a:t>
            </a:r>
            <a:endParaRPr lang="fr-FR" dirty="0"/>
          </a:p>
          <a:p>
            <a:pPr marL="0" indent="0">
              <a:buNone/>
            </a:pPr>
            <a:r>
              <a:rPr lang="en-US" dirty="0" smtClean="0"/>
              <a:t> — </a:t>
            </a:r>
            <a:r>
              <a:rPr lang="en-US" dirty="0" err="1"/>
              <a:t>acceptée</a:t>
            </a:r>
            <a:r>
              <a:rPr lang="en-US" dirty="0"/>
              <a:t> </a:t>
            </a:r>
            <a:r>
              <a:rPr lang="en-US" dirty="0" err="1"/>
              <a:t>comme</a:t>
            </a:r>
            <a:r>
              <a:rPr lang="en-US" dirty="0"/>
              <a:t> </a:t>
            </a:r>
            <a:r>
              <a:rPr lang="en-US" dirty="0" err="1"/>
              <a:t>moyen</a:t>
            </a:r>
            <a:r>
              <a:rPr lang="en-US" dirty="0"/>
              <a:t> de paiement par des tiers </a:t>
            </a:r>
            <a:r>
              <a:rPr lang="en-US" dirty="0" err="1"/>
              <a:t>autres</a:t>
            </a:r>
            <a:r>
              <a:rPr lang="en-US" dirty="0"/>
              <a:t> que </a:t>
            </a:r>
            <a:r>
              <a:rPr lang="en-US" dirty="0" err="1"/>
              <a:t>l'émetteur</a:t>
            </a:r>
            <a:r>
              <a:rPr lang="en-US" dirty="0"/>
              <a:t> de la </a:t>
            </a:r>
            <a:r>
              <a:rPr lang="en-US" dirty="0" err="1"/>
              <a:t>monnaie</a:t>
            </a:r>
            <a:r>
              <a:rPr lang="en-US" dirty="0"/>
              <a:t> </a:t>
            </a:r>
            <a:r>
              <a:rPr lang="en-US" dirty="0" err="1"/>
              <a:t>électronique</a:t>
            </a:r>
            <a:r>
              <a:rPr lang="en-US" dirty="0"/>
              <a:t>.</a:t>
            </a:r>
            <a:endParaRPr lang="fr-FR" dirty="0"/>
          </a:p>
          <a:p>
            <a:pPr marL="0" indent="0">
              <a:buNone/>
            </a:pPr>
            <a:endParaRPr lang="fr-FR" dirty="0"/>
          </a:p>
        </p:txBody>
      </p:sp>
    </p:spTree>
    <p:extLst>
      <p:ext uri="{BB962C8B-B14F-4D97-AF65-F5344CB8AC3E}">
        <p14:creationId xmlns:p14="http://schemas.microsoft.com/office/powerpoint/2010/main" val="597056340"/>
      </p:ext>
    </p:extLst>
  </p:cSld>
  <p:clrMapOvr>
    <a:masterClrMapping/>
  </p:clrMapOvr>
  <p:timing>
    <p:tnLst>
      <p:par>
        <p:cTn id="1" dur="indefinite" restart="never" nodeType="tmRoot"/>
      </p:par>
    </p:tnLst>
  </p:timing>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en-US" dirty="0">
                <a:solidFill>
                  <a:schemeClr val="accent5"/>
                </a:solidFill>
              </a:rPr>
              <a:t>II- la mise à la disposition de la clientele de tous moyens de paiement, ou leur gestion.</a:t>
            </a:r>
            <a:br>
              <a:rPr lang="en-US" dirty="0">
                <a:solidFill>
                  <a:schemeClr val="accent5"/>
                </a:solidFill>
              </a:rPr>
            </a:br>
            <a:endParaRPr lang="fr-FR" dirty="0"/>
          </a:p>
        </p:txBody>
      </p:sp>
      <p:sp>
        <p:nvSpPr>
          <p:cNvPr id="3" name="Espace réservé du contenu 2"/>
          <p:cNvSpPr>
            <a:spLocks noGrp="1"/>
          </p:cNvSpPr>
          <p:nvPr>
            <p:ph idx="1"/>
          </p:nvPr>
        </p:nvSpPr>
        <p:spPr/>
        <p:txBody>
          <a:bodyPr/>
          <a:lstStyle/>
          <a:p>
            <a:pPr marL="0" indent="0">
              <a:buNone/>
            </a:pPr>
            <a:r>
              <a:rPr lang="fr-FR" dirty="0" smtClean="0"/>
              <a:t>L’introduction de cette catégorie d’opérations de banque, dès la loi bancaire de 1993 reprise par celle de 2006 et de </a:t>
            </a:r>
            <a:r>
              <a:rPr lang="fr-FR" dirty="0" smtClean="0"/>
              <a:t>2014, </a:t>
            </a:r>
            <a:r>
              <a:rPr lang="fr-FR" dirty="0" smtClean="0"/>
              <a:t>a été motivée par 2 considérations principales : </a:t>
            </a:r>
          </a:p>
          <a:p>
            <a:pPr>
              <a:buFontTx/>
              <a:buChar char="-"/>
            </a:pPr>
            <a:r>
              <a:rPr lang="fr-FR" dirty="0" smtClean="0"/>
              <a:t>La première est liée aux développements rapides des nouveaux moyens de paiement tels que la monétique et les transferts magnétiques.</a:t>
            </a:r>
          </a:p>
          <a:p>
            <a:pPr>
              <a:buFontTx/>
              <a:buChar char="-"/>
            </a:pPr>
            <a:r>
              <a:rPr lang="fr-FR" dirty="0" smtClean="0"/>
              <a:t>La seconde provient du souci des autorités monétaires de contrôler l’évolution de ces opérations et de leurs risques afin de protéger les déposants tout en appréhendant mieux leur influence sur la conduite de la politique monétaire.</a:t>
            </a:r>
            <a:endParaRPr lang="fr-FR" dirty="0"/>
          </a:p>
        </p:txBody>
      </p:sp>
    </p:spTree>
    <p:extLst>
      <p:ext uri="{BB962C8B-B14F-4D97-AF65-F5344CB8AC3E}">
        <p14:creationId xmlns:p14="http://schemas.microsoft.com/office/powerpoint/2010/main" val="922743846"/>
      </p:ext>
    </p:extLst>
  </p:cSld>
  <p:clrMapOvr>
    <a:masterClrMapping/>
  </p:clrMapOvr>
  <p:timing>
    <p:tnLst>
      <p:par>
        <p:cTn id="1" dur="indefinite" restart="never" nodeType="tmRoot"/>
      </p:par>
    </p:tnLst>
  </p:timing>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smtClean="0"/>
              <a:t>§2: les activités connexes aux opérations de banque</a:t>
            </a:r>
            <a:endParaRPr lang="fr-FR" dirty="0"/>
          </a:p>
        </p:txBody>
      </p:sp>
      <p:sp>
        <p:nvSpPr>
          <p:cNvPr id="3" name="Espace réservé du contenu 2"/>
          <p:cNvSpPr>
            <a:spLocks noGrp="1"/>
          </p:cNvSpPr>
          <p:nvPr>
            <p:ph idx="1"/>
          </p:nvPr>
        </p:nvSpPr>
        <p:spPr/>
        <p:txBody>
          <a:bodyPr>
            <a:normAutofit fontScale="85000" lnSpcReduction="20000"/>
          </a:bodyPr>
          <a:lstStyle/>
          <a:p>
            <a:pPr marL="0" indent="0">
              <a:buNone/>
            </a:pPr>
            <a:r>
              <a:rPr lang="fr-FR" dirty="0" smtClean="0"/>
              <a:t>Ces activités, au nombre de huit, sont prévues à l’article 7 et 8 de la nouvelle loi bancaire</a:t>
            </a:r>
          </a:p>
          <a:p>
            <a:pPr marL="0" lvl="0" indent="0">
              <a:buNone/>
            </a:pPr>
            <a:r>
              <a:rPr lang="en-US" u="sng" dirty="0" smtClean="0"/>
              <a:t>A-les </a:t>
            </a:r>
            <a:r>
              <a:rPr lang="en-US" u="sng" dirty="0"/>
              <a:t>services d'investissement </a:t>
            </a:r>
            <a:r>
              <a:rPr lang="en-US" u="sng" dirty="0" smtClean="0"/>
              <a:t>à savoir:</a:t>
            </a:r>
          </a:p>
          <a:p>
            <a:pPr marL="0" indent="0">
              <a:buNone/>
            </a:pPr>
            <a:r>
              <a:rPr lang="en-US" dirty="0" smtClean="0"/>
              <a:t>1- la </a:t>
            </a:r>
            <a:r>
              <a:rPr lang="en-US" dirty="0"/>
              <a:t>gestion </a:t>
            </a:r>
            <a:r>
              <a:rPr lang="en-US" dirty="0" smtClean="0"/>
              <a:t>instruments financiers: complexes: produits dérivés: contrat futur, CFD, les options; non complexes: action, obligation, titre d’investissement </a:t>
            </a:r>
            <a:endParaRPr lang="fr-FR" dirty="0"/>
          </a:p>
          <a:p>
            <a:pPr marL="0" lvl="0" indent="0">
              <a:buNone/>
            </a:pPr>
            <a:r>
              <a:rPr lang="en-US" dirty="0" smtClean="0"/>
              <a:t>2- la </a:t>
            </a:r>
            <a:r>
              <a:rPr lang="en-US" dirty="0" err="1"/>
              <a:t>négociation</a:t>
            </a:r>
            <a:r>
              <a:rPr lang="en-US" dirty="0"/>
              <a:t> </a:t>
            </a:r>
            <a:r>
              <a:rPr lang="en-US" dirty="0" err="1"/>
              <a:t>d'instruments</a:t>
            </a:r>
            <a:r>
              <a:rPr lang="en-US" dirty="0"/>
              <a:t> financiers pour </a:t>
            </a:r>
            <a:r>
              <a:rPr lang="en-US" dirty="0" err="1"/>
              <a:t>compte</a:t>
            </a:r>
            <a:r>
              <a:rPr lang="en-US" dirty="0"/>
              <a:t> </a:t>
            </a:r>
            <a:r>
              <a:rPr lang="en-US" dirty="0" err="1"/>
              <a:t>propre</a:t>
            </a:r>
            <a:r>
              <a:rPr lang="en-US" dirty="0"/>
              <a:t> ou pour </a:t>
            </a:r>
            <a:r>
              <a:rPr lang="en-US" dirty="0" err="1"/>
              <a:t>compte</a:t>
            </a:r>
            <a:r>
              <a:rPr lang="en-US" dirty="0"/>
              <a:t> de </a:t>
            </a:r>
            <a:r>
              <a:rPr lang="en-US" dirty="0" smtClean="0"/>
              <a:t>tiers;</a:t>
            </a:r>
            <a:endParaRPr lang="fr-FR" dirty="0"/>
          </a:p>
          <a:p>
            <a:pPr marL="0" lvl="0" indent="0">
              <a:buNone/>
            </a:pPr>
            <a:r>
              <a:rPr lang="en-US" dirty="0" smtClean="0"/>
              <a:t>3- la </a:t>
            </a:r>
            <a:r>
              <a:rPr lang="en-US" dirty="0" err="1"/>
              <a:t>réception</a:t>
            </a:r>
            <a:r>
              <a:rPr lang="en-US" dirty="0"/>
              <a:t> et la transmission </a:t>
            </a:r>
            <a:r>
              <a:rPr lang="en-US" dirty="0" err="1"/>
              <a:t>d'ordres</a:t>
            </a:r>
            <a:r>
              <a:rPr lang="en-US" dirty="0"/>
              <a:t> pour le </a:t>
            </a:r>
            <a:r>
              <a:rPr lang="en-US" dirty="0" err="1"/>
              <a:t>compte</a:t>
            </a:r>
            <a:r>
              <a:rPr lang="en-US" dirty="0"/>
              <a:t> de tiers ;</a:t>
            </a:r>
            <a:endParaRPr lang="fr-FR" dirty="0"/>
          </a:p>
          <a:p>
            <a:pPr marL="0" lvl="0" indent="0">
              <a:buNone/>
            </a:pPr>
            <a:r>
              <a:rPr lang="en-US" dirty="0" smtClean="0"/>
              <a:t>4- le </a:t>
            </a:r>
            <a:r>
              <a:rPr lang="en-US" dirty="0" err="1"/>
              <a:t>conseil</a:t>
            </a:r>
            <a:r>
              <a:rPr lang="en-US" dirty="0"/>
              <a:t> et </a:t>
            </a:r>
            <a:r>
              <a:rPr lang="en-US" dirty="0" err="1"/>
              <a:t>l’assistance</a:t>
            </a:r>
            <a:r>
              <a:rPr lang="en-US" dirty="0"/>
              <a:t> en </a:t>
            </a:r>
            <a:r>
              <a:rPr lang="en-US" dirty="0" err="1"/>
              <a:t>matière</a:t>
            </a:r>
            <a:r>
              <a:rPr lang="en-US" dirty="0"/>
              <a:t> de gestion de </a:t>
            </a:r>
            <a:r>
              <a:rPr lang="en-US" dirty="0" err="1"/>
              <a:t>patrimoine</a:t>
            </a:r>
            <a:r>
              <a:rPr lang="en-US" dirty="0"/>
              <a:t> ;</a:t>
            </a:r>
            <a:endParaRPr lang="fr-FR" dirty="0"/>
          </a:p>
          <a:p>
            <a:pPr marL="0" lvl="0" indent="0">
              <a:buNone/>
            </a:pPr>
            <a:r>
              <a:rPr lang="en-US" dirty="0" smtClean="0"/>
              <a:t>5- le </a:t>
            </a:r>
            <a:r>
              <a:rPr lang="en-US" dirty="0" err="1"/>
              <a:t>conseil</a:t>
            </a:r>
            <a:r>
              <a:rPr lang="en-US" dirty="0"/>
              <a:t> et </a:t>
            </a:r>
            <a:r>
              <a:rPr lang="en-US" dirty="0" err="1"/>
              <a:t>l’assistance</a:t>
            </a:r>
            <a:r>
              <a:rPr lang="en-US" dirty="0"/>
              <a:t> en </a:t>
            </a:r>
            <a:r>
              <a:rPr lang="en-US" dirty="0" err="1"/>
              <a:t>matière</a:t>
            </a:r>
            <a:r>
              <a:rPr lang="en-US" dirty="0"/>
              <a:t> de gestion </a:t>
            </a:r>
            <a:r>
              <a:rPr lang="en-US" dirty="0" err="1"/>
              <a:t>financière</a:t>
            </a:r>
            <a:r>
              <a:rPr lang="en-US" dirty="0"/>
              <a:t> ;</a:t>
            </a:r>
            <a:endParaRPr lang="fr-FR" dirty="0"/>
          </a:p>
          <a:p>
            <a:pPr marL="0" lvl="0" indent="0">
              <a:buNone/>
            </a:pPr>
            <a:r>
              <a:rPr lang="en-US" dirty="0" smtClean="0"/>
              <a:t>6 - </a:t>
            </a:r>
            <a:r>
              <a:rPr lang="en-US" dirty="0" err="1" smtClean="0"/>
              <a:t>l'ingénierie</a:t>
            </a:r>
            <a:r>
              <a:rPr lang="en-US" dirty="0" smtClean="0"/>
              <a:t> </a:t>
            </a:r>
            <a:r>
              <a:rPr lang="en-US" dirty="0" err="1"/>
              <a:t>financière</a:t>
            </a:r>
            <a:r>
              <a:rPr lang="en-US" dirty="0"/>
              <a:t> </a:t>
            </a:r>
            <a:r>
              <a:rPr lang="en-US" dirty="0" smtClean="0"/>
              <a:t>:   Techniques </a:t>
            </a:r>
            <a:r>
              <a:rPr lang="en-US" dirty="0" err="1" smtClean="0"/>
              <a:t>financeières</a:t>
            </a:r>
            <a:r>
              <a:rPr lang="en-US" dirty="0" smtClean="0"/>
              <a:t> et </a:t>
            </a:r>
            <a:r>
              <a:rPr lang="en-US" dirty="0" err="1" smtClean="0"/>
              <a:t>juridiques</a:t>
            </a:r>
            <a:r>
              <a:rPr lang="en-US" dirty="0" smtClean="0"/>
              <a:t> </a:t>
            </a:r>
            <a:r>
              <a:rPr lang="en-US" dirty="0" err="1" smtClean="0"/>
              <a:t>mises</a:t>
            </a:r>
            <a:r>
              <a:rPr lang="en-US" dirty="0" smtClean="0"/>
              <a:t> en oeuvre </a:t>
            </a:r>
            <a:r>
              <a:rPr lang="en-US" dirty="0" err="1" smtClean="0"/>
              <a:t>afin</a:t>
            </a:r>
            <a:r>
              <a:rPr lang="en-US" dirty="0" smtClean="0"/>
              <a:t> de </a:t>
            </a:r>
            <a:r>
              <a:rPr lang="en-US" dirty="0" err="1" smtClean="0"/>
              <a:t>résoudre</a:t>
            </a:r>
            <a:r>
              <a:rPr lang="en-US" dirty="0" smtClean="0"/>
              <a:t> un </a:t>
            </a:r>
            <a:r>
              <a:rPr lang="en-US" dirty="0" err="1" smtClean="0"/>
              <a:t>problème</a:t>
            </a:r>
            <a:r>
              <a:rPr lang="en-US" dirty="0" smtClean="0"/>
              <a:t> financier</a:t>
            </a:r>
            <a:endParaRPr lang="fr-FR" dirty="0"/>
          </a:p>
          <a:p>
            <a:pPr marL="0" lvl="0" indent="0">
              <a:buNone/>
            </a:pPr>
            <a:endParaRPr lang="fr-FR" dirty="0"/>
          </a:p>
        </p:txBody>
      </p:sp>
    </p:spTree>
    <p:extLst>
      <p:ext uri="{BB962C8B-B14F-4D97-AF65-F5344CB8AC3E}">
        <p14:creationId xmlns:p14="http://schemas.microsoft.com/office/powerpoint/2010/main" val="2814605815"/>
      </p:ext>
    </p:extLst>
  </p:cSld>
  <p:clrMapOvr>
    <a:masterClrMapping/>
  </p:clrMapOvr>
  <p:timing>
    <p:tnLst>
      <p:par>
        <p:cTn id="1" dur="indefinite" restart="never" nodeType="tmRoot"/>
      </p:par>
    </p:tnLst>
  </p:timing>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§2: les activités connexes aux opérations de banque</a:t>
            </a:r>
            <a:endParaRPr lang="fr-FR" dirty="0"/>
          </a:p>
        </p:txBody>
      </p:sp>
      <p:sp>
        <p:nvSpPr>
          <p:cNvPr id="3" name="Espace réservé du contenu 2"/>
          <p:cNvSpPr>
            <a:spLocks noGrp="1"/>
          </p:cNvSpPr>
          <p:nvPr>
            <p:ph idx="1"/>
          </p:nvPr>
        </p:nvSpPr>
        <p:spPr>
          <a:xfrm>
            <a:off x="736600" y="1574799"/>
            <a:ext cx="10591800" cy="4005263"/>
          </a:xfrm>
        </p:spPr>
        <p:txBody>
          <a:bodyPr>
            <a:normAutofit fontScale="92500" lnSpcReduction="20000"/>
          </a:bodyPr>
          <a:lstStyle/>
          <a:p>
            <a:pPr marL="0" lvl="0" indent="0">
              <a:buNone/>
            </a:pPr>
            <a:endParaRPr lang="en-US" dirty="0" smtClean="0"/>
          </a:p>
          <a:p>
            <a:pPr marL="0" lvl="0" indent="0">
              <a:buNone/>
            </a:pPr>
            <a:r>
              <a:rPr lang="en-US" dirty="0" smtClean="0"/>
              <a:t>7- Le </a:t>
            </a:r>
            <a:r>
              <a:rPr lang="en-US" dirty="0"/>
              <a:t>placement sous </a:t>
            </a:r>
            <a:r>
              <a:rPr lang="en-US" dirty="0" err="1"/>
              <a:t>toutes</a:t>
            </a:r>
            <a:r>
              <a:rPr lang="en-US" dirty="0"/>
              <a:t> </a:t>
            </a:r>
            <a:r>
              <a:rPr lang="en-US" dirty="0" err="1" smtClean="0"/>
              <a:t>ses</a:t>
            </a:r>
            <a:r>
              <a:rPr lang="en-US" dirty="0" smtClean="0"/>
              <a:t> </a:t>
            </a:r>
            <a:r>
              <a:rPr lang="en-US" dirty="0" err="1" smtClean="0"/>
              <a:t>formes</a:t>
            </a:r>
            <a:r>
              <a:rPr lang="en-US" dirty="0" smtClean="0"/>
              <a:t> : </a:t>
            </a:r>
          </a:p>
          <a:p>
            <a:pPr marL="0" lvl="0" indent="0">
              <a:buNone/>
            </a:pPr>
            <a:r>
              <a:rPr lang="en-US" sz="2400" dirty="0" smtClean="0">
                <a:latin typeface="+mj-lt"/>
              </a:rPr>
              <a:t>Le placement </a:t>
            </a:r>
            <a:r>
              <a:rPr lang="en-US" sz="2400" dirty="0" err="1" smtClean="0">
                <a:latin typeface="+mj-lt"/>
              </a:rPr>
              <a:t>est</a:t>
            </a:r>
            <a:r>
              <a:rPr lang="en-US" sz="2400" dirty="0" smtClean="0">
                <a:latin typeface="+mj-lt"/>
              </a:rPr>
              <a:t> le fait de </a:t>
            </a:r>
            <a:r>
              <a:rPr lang="en-US" sz="2400" dirty="0" err="1" smtClean="0">
                <a:latin typeface="+mj-lt"/>
              </a:rPr>
              <a:t>bloquer</a:t>
            </a:r>
            <a:r>
              <a:rPr lang="en-US" sz="2400" dirty="0" smtClean="0">
                <a:latin typeface="+mj-lt"/>
              </a:rPr>
              <a:t> pour </a:t>
            </a:r>
            <a:r>
              <a:rPr lang="en-US" sz="2400" dirty="0" err="1" smtClean="0">
                <a:latin typeface="+mj-lt"/>
              </a:rPr>
              <a:t>une</a:t>
            </a:r>
            <a:r>
              <a:rPr lang="en-US" sz="2400" dirty="0" smtClean="0">
                <a:latin typeface="+mj-lt"/>
              </a:rPr>
              <a:t> </a:t>
            </a:r>
            <a:r>
              <a:rPr lang="en-US" sz="2400" dirty="0" err="1" smtClean="0">
                <a:latin typeface="+mj-lt"/>
              </a:rPr>
              <a:t>certaine</a:t>
            </a:r>
            <a:r>
              <a:rPr lang="en-US" sz="2400" dirty="0" smtClean="0">
                <a:latin typeface="+mj-lt"/>
              </a:rPr>
              <a:t> </a:t>
            </a:r>
            <a:r>
              <a:rPr lang="en-US" sz="2400" dirty="0" err="1" smtClean="0">
                <a:latin typeface="+mj-lt"/>
              </a:rPr>
              <a:t>durée</a:t>
            </a:r>
            <a:r>
              <a:rPr lang="en-US" sz="2400" dirty="0" smtClean="0">
                <a:latin typeface="+mj-lt"/>
              </a:rPr>
              <a:t> un </a:t>
            </a:r>
            <a:r>
              <a:rPr lang="en-US" sz="2400" dirty="0" err="1" smtClean="0">
                <a:latin typeface="+mj-lt"/>
              </a:rPr>
              <a:t>montant</a:t>
            </a:r>
            <a:r>
              <a:rPr lang="en-US" sz="2400" dirty="0" smtClean="0">
                <a:latin typeface="+mj-lt"/>
              </a:rPr>
              <a:t> </a:t>
            </a:r>
            <a:r>
              <a:rPr lang="en-US" sz="2400" dirty="0" err="1" smtClean="0">
                <a:latin typeface="+mj-lt"/>
              </a:rPr>
              <a:t>d’épargne</a:t>
            </a:r>
            <a:r>
              <a:rPr lang="en-US" sz="2400" dirty="0" smtClean="0">
                <a:latin typeface="+mj-lt"/>
              </a:rPr>
              <a:t> </a:t>
            </a:r>
            <a:r>
              <a:rPr lang="en-US" sz="2400" dirty="0" err="1" smtClean="0">
                <a:latin typeface="+mj-lt"/>
              </a:rPr>
              <a:t>dans</a:t>
            </a:r>
            <a:r>
              <a:rPr lang="en-US" sz="2400" dirty="0" smtClean="0">
                <a:latin typeface="+mj-lt"/>
              </a:rPr>
              <a:t> </a:t>
            </a:r>
            <a:r>
              <a:rPr lang="en-US" sz="2400" dirty="0" err="1" smtClean="0">
                <a:latin typeface="+mj-lt"/>
              </a:rPr>
              <a:t>une</a:t>
            </a:r>
            <a:r>
              <a:rPr lang="en-US" sz="2400" dirty="0" smtClean="0">
                <a:latin typeface="+mj-lt"/>
              </a:rPr>
              <a:t> </a:t>
            </a:r>
            <a:r>
              <a:rPr lang="en-US" sz="2400" dirty="0" err="1" smtClean="0">
                <a:latin typeface="+mj-lt"/>
              </a:rPr>
              <a:t>opération</a:t>
            </a:r>
            <a:r>
              <a:rPr lang="en-US" sz="2400" dirty="0" smtClean="0">
                <a:latin typeface="+mj-lt"/>
              </a:rPr>
              <a:t> </a:t>
            </a:r>
            <a:r>
              <a:rPr lang="en-US" sz="2400" dirty="0" err="1" smtClean="0">
                <a:latin typeface="+mj-lt"/>
              </a:rPr>
              <a:t>financière</a:t>
            </a:r>
            <a:r>
              <a:rPr lang="en-US" sz="2400" dirty="0" smtClean="0">
                <a:latin typeface="+mj-lt"/>
              </a:rPr>
              <a:t> </a:t>
            </a:r>
            <a:r>
              <a:rPr lang="en-US" sz="2400" dirty="0" err="1" smtClean="0">
                <a:latin typeface="+mj-lt"/>
              </a:rPr>
              <a:t>pouvant</a:t>
            </a:r>
            <a:r>
              <a:rPr lang="en-US" sz="2400" dirty="0" smtClean="0">
                <a:latin typeface="+mj-lt"/>
              </a:rPr>
              <a:t> </a:t>
            </a:r>
            <a:r>
              <a:rPr lang="en-US" sz="2400" dirty="0" err="1" smtClean="0">
                <a:latin typeface="+mj-lt"/>
              </a:rPr>
              <a:t>apporter</a:t>
            </a:r>
            <a:r>
              <a:rPr lang="en-US" sz="2400" dirty="0" smtClean="0">
                <a:latin typeface="+mj-lt"/>
              </a:rPr>
              <a:t> un gain</a:t>
            </a:r>
            <a:r>
              <a:rPr lang="en-US" dirty="0" smtClean="0"/>
              <a:t>.</a:t>
            </a:r>
          </a:p>
          <a:p>
            <a:pPr marL="0" lvl="0" indent="0">
              <a:buNone/>
            </a:pPr>
            <a:r>
              <a:rPr lang="en-US" dirty="0" smtClean="0">
                <a:latin typeface="+mj-lt"/>
              </a:rPr>
              <a:t>La notion de placement </a:t>
            </a:r>
            <a:r>
              <a:rPr lang="en-US" dirty="0" err="1" smtClean="0">
                <a:latin typeface="+mj-lt"/>
              </a:rPr>
              <a:t>comporte</a:t>
            </a:r>
            <a:r>
              <a:rPr lang="en-US" dirty="0" smtClean="0">
                <a:latin typeface="+mj-lt"/>
              </a:rPr>
              <a:t> </a:t>
            </a:r>
            <a:r>
              <a:rPr lang="en-US" dirty="0" err="1" smtClean="0">
                <a:latin typeface="+mj-lt"/>
              </a:rPr>
              <a:t>généralement</a:t>
            </a:r>
            <a:r>
              <a:rPr lang="en-US" dirty="0" smtClean="0">
                <a:latin typeface="+mj-lt"/>
              </a:rPr>
              <a:t> un </a:t>
            </a:r>
            <a:r>
              <a:rPr lang="en-US" dirty="0" err="1" smtClean="0">
                <a:latin typeface="+mj-lt"/>
              </a:rPr>
              <a:t>espoir</a:t>
            </a:r>
            <a:r>
              <a:rPr lang="en-US" dirty="0" smtClean="0">
                <a:latin typeface="+mj-lt"/>
              </a:rPr>
              <a:t> de gain (</a:t>
            </a:r>
            <a:r>
              <a:rPr lang="en-US" dirty="0" err="1" smtClean="0">
                <a:latin typeface="+mj-lt"/>
              </a:rPr>
              <a:t>rentabilité</a:t>
            </a:r>
            <a:r>
              <a:rPr lang="en-US" dirty="0" smtClean="0">
                <a:latin typeface="+mj-lt"/>
              </a:rPr>
              <a:t>) </a:t>
            </a:r>
            <a:r>
              <a:rPr lang="en-US" dirty="0" err="1" smtClean="0">
                <a:latin typeface="+mj-lt"/>
              </a:rPr>
              <a:t>couplé</a:t>
            </a:r>
            <a:r>
              <a:rPr lang="en-US" dirty="0" smtClean="0">
                <a:latin typeface="+mj-lt"/>
              </a:rPr>
              <a:t> à </a:t>
            </a:r>
            <a:r>
              <a:rPr lang="en-US" dirty="0" err="1" smtClean="0">
                <a:latin typeface="+mj-lt"/>
              </a:rPr>
              <a:t>une</a:t>
            </a:r>
            <a:r>
              <a:rPr lang="en-US" dirty="0" smtClean="0">
                <a:latin typeface="+mj-lt"/>
              </a:rPr>
              <a:t> </a:t>
            </a:r>
            <a:r>
              <a:rPr lang="en-US" dirty="0" err="1" smtClean="0">
                <a:latin typeface="+mj-lt"/>
              </a:rPr>
              <a:t>prise</a:t>
            </a:r>
            <a:r>
              <a:rPr lang="en-US" dirty="0" smtClean="0">
                <a:latin typeface="+mj-lt"/>
              </a:rPr>
              <a:t> de </a:t>
            </a:r>
            <a:r>
              <a:rPr lang="en-US" dirty="0" err="1" smtClean="0">
                <a:latin typeface="+mj-lt"/>
              </a:rPr>
              <a:t>risque</a:t>
            </a:r>
            <a:r>
              <a:rPr lang="en-US" dirty="0" smtClean="0">
                <a:latin typeface="+mj-lt"/>
              </a:rPr>
              <a:t>.</a:t>
            </a:r>
          </a:p>
          <a:p>
            <a:pPr marL="0" lvl="0" indent="0">
              <a:buNone/>
            </a:pPr>
            <a:r>
              <a:rPr lang="en-US" dirty="0" err="1" smtClean="0">
                <a:latin typeface="+mj-lt"/>
              </a:rPr>
              <a:t>Comparée</a:t>
            </a:r>
            <a:r>
              <a:rPr lang="en-US" dirty="0" smtClean="0">
                <a:latin typeface="+mj-lt"/>
              </a:rPr>
              <a:t> à </a:t>
            </a:r>
            <a:r>
              <a:rPr lang="en-US" dirty="0" err="1" smtClean="0">
                <a:latin typeface="+mj-lt"/>
              </a:rPr>
              <a:t>celle</a:t>
            </a:r>
            <a:r>
              <a:rPr lang="en-US" dirty="0" smtClean="0">
                <a:latin typeface="+mj-lt"/>
              </a:rPr>
              <a:t> de </a:t>
            </a:r>
            <a:r>
              <a:rPr lang="en-US" dirty="0" err="1" smtClean="0">
                <a:latin typeface="+mj-lt"/>
              </a:rPr>
              <a:t>spéculation</a:t>
            </a:r>
            <a:r>
              <a:rPr lang="en-US" dirty="0" smtClean="0">
                <a:latin typeface="+mj-lt"/>
              </a:rPr>
              <a:t>, la notion de placement </a:t>
            </a:r>
            <a:r>
              <a:rPr lang="en-US" dirty="0" smtClean="0"/>
              <a:t> </a:t>
            </a:r>
            <a:r>
              <a:rPr lang="en-US" dirty="0" err="1" smtClean="0">
                <a:latin typeface="+mj-lt"/>
              </a:rPr>
              <a:t>comporte</a:t>
            </a:r>
            <a:r>
              <a:rPr lang="en-US" dirty="0" smtClean="0">
                <a:latin typeface="+mj-lt"/>
              </a:rPr>
              <a:t> </a:t>
            </a:r>
            <a:r>
              <a:rPr lang="en-US" dirty="0" err="1" smtClean="0">
                <a:latin typeface="+mj-lt"/>
              </a:rPr>
              <a:t>une</a:t>
            </a:r>
            <a:r>
              <a:rPr lang="en-US" dirty="0" smtClean="0">
                <a:latin typeface="+mj-lt"/>
              </a:rPr>
              <a:t> connotation de </a:t>
            </a:r>
            <a:r>
              <a:rPr lang="en-US" dirty="0" err="1" smtClean="0">
                <a:latin typeface="+mj-lt"/>
              </a:rPr>
              <a:t>risque</a:t>
            </a:r>
            <a:r>
              <a:rPr lang="en-US" dirty="0" smtClean="0">
                <a:latin typeface="+mj-lt"/>
              </a:rPr>
              <a:t>, plus </a:t>
            </a:r>
            <a:r>
              <a:rPr lang="en-US" dirty="0" err="1" smtClean="0">
                <a:latin typeface="+mj-lt"/>
              </a:rPr>
              <a:t>modérée</a:t>
            </a:r>
            <a:r>
              <a:rPr lang="en-US" dirty="0" smtClean="0">
                <a:latin typeface="+mj-lt"/>
              </a:rPr>
              <a:t> </a:t>
            </a:r>
            <a:r>
              <a:rPr lang="en-US" dirty="0" err="1" smtClean="0">
                <a:latin typeface="+mj-lt"/>
              </a:rPr>
              <a:t>ou</a:t>
            </a:r>
            <a:r>
              <a:rPr lang="en-US" dirty="0" smtClean="0">
                <a:latin typeface="+mj-lt"/>
              </a:rPr>
              <a:t> </a:t>
            </a:r>
            <a:r>
              <a:rPr lang="en-US" dirty="0" err="1" smtClean="0">
                <a:latin typeface="+mj-lt"/>
              </a:rPr>
              <a:t>maitrisable</a:t>
            </a:r>
            <a:r>
              <a:rPr lang="en-US" dirty="0" smtClean="0">
                <a:latin typeface="+mj-lt"/>
              </a:rPr>
              <a:t>, et </a:t>
            </a:r>
            <a:r>
              <a:rPr lang="en-US" dirty="0" err="1" smtClean="0">
                <a:latin typeface="+mj-lt"/>
              </a:rPr>
              <a:t>en</a:t>
            </a:r>
            <a:r>
              <a:rPr lang="en-US" dirty="0" smtClean="0">
                <a:latin typeface="+mj-lt"/>
              </a:rPr>
              <a:t> </a:t>
            </a:r>
            <a:r>
              <a:rPr lang="en-US" dirty="0" err="1" smtClean="0">
                <a:latin typeface="+mj-lt"/>
              </a:rPr>
              <a:t>cotrepartie</a:t>
            </a:r>
            <a:r>
              <a:rPr lang="en-US" dirty="0" smtClean="0">
                <a:latin typeface="+mj-lt"/>
              </a:rPr>
              <a:t> </a:t>
            </a:r>
            <a:r>
              <a:rPr lang="en-US" dirty="0" err="1" smtClean="0">
                <a:latin typeface="+mj-lt"/>
              </a:rPr>
              <a:t>une</a:t>
            </a:r>
            <a:r>
              <a:rPr lang="en-US" dirty="0" smtClean="0">
                <a:latin typeface="+mj-lt"/>
              </a:rPr>
              <a:t> </a:t>
            </a:r>
            <a:r>
              <a:rPr lang="en-US" dirty="0" err="1" smtClean="0">
                <a:latin typeface="+mj-lt"/>
              </a:rPr>
              <a:t>rentabilité</a:t>
            </a:r>
            <a:r>
              <a:rPr lang="en-US" dirty="0" smtClean="0">
                <a:latin typeface="+mj-lt"/>
              </a:rPr>
              <a:t> </a:t>
            </a:r>
            <a:r>
              <a:rPr lang="en-US" dirty="0" err="1" smtClean="0">
                <a:latin typeface="+mj-lt"/>
              </a:rPr>
              <a:t>également</a:t>
            </a:r>
            <a:r>
              <a:rPr lang="en-US" dirty="0" smtClean="0">
                <a:latin typeface="+mj-lt"/>
              </a:rPr>
              <a:t> </a:t>
            </a:r>
            <a:r>
              <a:rPr lang="en-US" dirty="0" err="1" smtClean="0">
                <a:latin typeface="+mj-lt"/>
              </a:rPr>
              <a:t>modérée</a:t>
            </a:r>
            <a:r>
              <a:rPr lang="en-US" dirty="0" smtClean="0">
                <a:latin typeface="+mj-lt"/>
              </a:rPr>
              <a:t>.</a:t>
            </a:r>
          </a:p>
          <a:p>
            <a:pPr marL="0" lvl="0" indent="0">
              <a:buNone/>
            </a:pPr>
            <a:r>
              <a:rPr lang="en-US" dirty="0" smtClean="0">
                <a:latin typeface="+mj-lt"/>
              </a:rPr>
              <a:t>Le ratio sharp est un </a:t>
            </a:r>
            <a:r>
              <a:rPr lang="en-US" dirty="0" err="1" smtClean="0">
                <a:latin typeface="+mj-lt"/>
              </a:rPr>
              <a:t>indicateur</a:t>
            </a:r>
            <a:r>
              <a:rPr lang="en-US" dirty="0" smtClean="0">
                <a:latin typeface="+mj-lt"/>
              </a:rPr>
              <a:t> qui </a:t>
            </a:r>
            <a:r>
              <a:rPr lang="en-US" dirty="0" err="1" smtClean="0">
                <a:latin typeface="+mj-lt"/>
              </a:rPr>
              <a:t>présente</a:t>
            </a:r>
            <a:r>
              <a:rPr lang="en-US" dirty="0" smtClean="0">
                <a:latin typeface="+mj-lt"/>
              </a:rPr>
              <a:t> le rapport entre la </a:t>
            </a:r>
            <a:r>
              <a:rPr lang="en-US" dirty="0" err="1" smtClean="0">
                <a:latin typeface="+mj-lt"/>
              </a:rPr>
              <a:t>rentabilité</a:t>
            </a:r>
            <a:r>
              <a:rPr lang="en-US" dirty="0" smtClean="0">
                <a:latin typeface="+mj-lt"/>
              </a:rPr>
              <a:t> </a:t>
            </a:r>
            <a:r>
              <a:rPr lang="en-US" dirty="0" err="1" smtClean="0">
                <a:latin typeface="+mj-lt"/>
              </a:rPr>
              <a:t>attendue</a:t>
            </a:r>
            <a:r>
              <a:rPr lang="en-US" dirty="0" smtClean="0">
                <a:latin typeface="+mj-lt"/>
              </a:rPr>
              <a:t> et le </a:t>
            </a:r>
            <a:r>
              <a:rPr lang="en-US" dirty="0" err="1" smtClean="0">
                <a:latin typeface="+mj-lt"/>
              </a:rPr>
              <a:t>risque</a:t>
            </a:r>
            <a:r>
              <a:rPr lang="en-US" dirty="0" smtClean="0">
                <a:latin typeface="+mj-lt"/>
              </a:rPr>
              <a:t> </a:t>
            </a:r>
            <a:r>
              <a:rPr lang="en-US" dirty="0" err="1" smtClean="0">
                <a:latin typeface="+mj-lt"/>
              </a:rPr>
              <a:t>d’une</a:t>
            </a:r>
            <a:r>
              <a:rPr lang="en-US" dirty="0" smtClean="0">
                <a:latin typeface="+mj-lt"/>
              </a:rPr>
              <a:t> </a:t>
            </a:r>
            <a:r>
              <a:rPr lang="en-US" dirty="0" err="1" smtClean="0">
                <a:latin typeface="+mj-lt"/>
              </a:rPr>
              <a:t>opération</a:t>
            </a:r>
            <a:r>
              <a:rPr lang="en-US" dirty="0" smtClean="0">
                <a:latin typeface="+mj-lt"/>
              </a:rPr>
              <a:t> </a:t>
            </a:r>
            <a:r>
              <a:rPr lang="en-US" dirty="0" err="1" smtClean="0">
                <a:latin typeface="+mj-lt"/>
              </a:rPr>
              <a:t>financière</a:t>
            </a:r>
            <a:r>
              <a:rPr lang="en-US" dirty="0" smtClean="0">
                <a:latin typeface="+mj-lt"/>
              </a:rPr>
              <a:t>.</a:t>
            </a:r>
            <a:endParaRPr lang="fr-FR" dirty="0"/>
          </a:p>
        </p:txBody>
      </p:sp>
    </p:spTree>
    <p:extLst>
      <p:ext uri="{BB962C8B-B14F-4D97-AF65-F5344CB8AC3E}">
        <p14:creationId xmlns:p14="http://schemas.microsoft.com/office/powerpoint/2010/main" val="483243813"/>
      </p:ext>
    </p:extLst>
  </p:cSld>
  <p:clrMapOvr>
    <a:masterClrMapping/>
  </p:clrMapOvr>
  <p:timing>
    <p:tnLst>
      <p:par>
        <p:cTn id="1" dur="indefinite" restart="never" nodeType="tmRoot"/>
      </p:par>
    </p:tnLst>
  </p:timing>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§2: les activités connexes aux opérations de banque</a:t>
            </a:r>
          </a:p>
        </p:txBody>
      </p:sp>
      <p:sp>
        <p:nvSpPr>
          <p:cNvPr id="3" name="Espace réservé du contenu 2"/>
          <p:cNvSpPr>
            <a:spLocks noGrp="1"/>
          </p:cNvSpPr>
          <p:nvPr>
            <p:ph idx="1"/>
          </p:nvPr>
        </p:nvSpPr>
        <p:spPr/>
        <p:txBody>
          <a:bodyPr>
            <a:normAutofit/>
          </a:bodyPr>
          <a:lstStyle/>
          <a:p>
            <a:pPr marL="0" lvl="0" indent="0" algn="justLow">
              <a:buNone/>
            </a:pPr>
            <a:r>
              <a:rPr lang="en-US" dirty="0" smtClean="0"/>
              <a:t>8- le </a:t>
            </a:r>
            <a:r>
              <a:rPr lang="en-US" dirty="0"/>
              <a:t>service de notation de </a:t>
            </a:r>
            <a:r>
              <a:rPr lang="en-US" dirty="0" err="1"/>
              <a:t>crédit</a:t>
            </a:r>
            <a:r>
              <a:rPr lang="en-US" dirty="0"/>
              <a:t>: </a:t>
            </a:r>
          </a:p>
          <a:p>
            <a:pPr marL="0" lvl="0" indent="0" algn="justLow">
              <a:lnSpc>
                <a:spcPct val="100000"/>
              </a:lnSpc>
              <a:buNone/>
            </a:pPr>
            <a:r>
              <a:rPr lang="en-US" dirty="0"/>
              <a:t>	</a:t>
            </a:r>
            <a:r>
              <a:rPr lang="fr-FR" sz="2400" dirty="0">
                <a:latin typeface="+mj-lt"/>
              </a:rPr>
              <a:t>Une notation de crédit (« </a:t>
            </a:r>
            <a:r>
              <a:rPr lang="fr-FR" sz="2400" dirty="0" err="1">
                <a:latin typeface="+mj-lt"/>
              </a:rPr>
              <a:t>credit</a:t>
            </a:r>
            <a:r>
              <a:rPr lang="fr-FR" sz="2400" dirty="0">
                <a:latin typeface="+mj-lt"/>
              </a:rPr>
              <a:t> rating ») est une mesure de qualité de solvabilité d’un émetteur ou d’une émission attribuée par des institutions spécialisées, les « agences de notation ». En d’autres termes, une notation est une mesure de la santé financière d’un État, d’une entreprise ou de toute entité qui fait appel au marché public pour se financer. </a:t>
            </a:r>
          </a:p>
          <a:p>
            <a:pPr marL="0" lvl="0" indent="0" algn="justLow">
              <a:lnSpc>
                <a:spcPct val="100000"/>
              </a:lnSpc>
              <a:buNone/>
            </a:pPr>
            <a:r>
              <a:rPr lang="fr-FR" sz="2400" dirty="0">
                <a:latin typeface="+mj-lt"/>
              </a:rPr>
              <a:t>Standard &amp; </a:t>
            </a:r>
            <a:r>
              <a:rPr lang="fr-FR" sz="2400" dirty="0" err="1">
                <a:latin typeface="+mj-lt"/>
              </a:rPr>
              <a:t>Poor’s</a:t>
            </a:r>
            <a:r>
              <a:rPr lang="fr-FR" sz="2400" dirty="0">
                <a:latin typeface="+mj-lt"/>
              </a:rPr>
              <a:t> (S&amp;P), Moody’s et </a:t>
            </a:r>
            <a:r>
              <a:rPr lang="fr-FR" sz="2400" dirty="0" err="1">
                <a:latin typeface="+mj-lt"/>
              </a:rPr>
              <a:t>Fitch</a:t>
            </a:r>
            <a:r>
              <a:rPr lang="fr-FR" sz="2400" dirty="0">
                <a:latin typeface="+mj-lt"/>
              </a:rPr>
              <a:t> sont les trois agences de notation de référence au niveau mondial. Les notations spécifiques qu’elles donnent varient légèrement, mais vont toujours de AAA à C ou D</a:t>
            </a:r>
          </a:p>
          <a:p>
            <a:pPr marL="0" indent="0">
              <a:buNone/>
            </a:pPr>
            <a:endParaRPr lang="fr-FR" dirty="0"/>
          </a:p>
          <a:p>
            <a:pPr marL="0" indent="0">
              <a:buNone/>
            </a:pPr>
            <a:endParaRPr lang="fr-FR" dirty="0"/>
          </a:p>
        </p:txBody>
      </p:sp>
    </p:spTree>
    <p:extLst>
      <p:ext uri="{BB962C8B-B14F-4D97-AF65-F5344CB8AC3E}">
        <p14:creationId xmlns:p14="http://schemas.microsoft.com/office/powerpoint/2010/main" val="1503812580"/>
      </p:ext>
    </p:extLst>
  </p:cSld>
  <p:clrMapOvr>
    <a:masterClrMapping/>
  </p:clrMapOvr>
  <p:timing>
    <p:tnLst>
      <p:par>
        <p:cTn id="1" dur="indefinite" restart="never" nodeType="tmRoot"/>
      </p:par>
    </p:tnLst>
  </p:timing>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§2: les activités connexes aux opérations de banque</a:t>
            </a:r>
          </a:p>
        </p:txBody>
      </p:sp>
      <p:sp>
        <p:nvSpPr>
          <p:cNvPr id="3" name="Espace réservé du contenu 2"/>
          <p:cNvSpPr>
            <a:spLocks noGrp="1"/>
          </p:cNvSpPr>
          <p:nvPr>
            <p:ph idx="1"/>
          </p:nvPr>
        </p:nvSpPr>
        <p:spPr/>
        <p:txBody>
          <a:bodyPr/>
          <a:lstStyle/>
          <a:p>
            <a:pPr marL="0" lvl="0" indent="0" algn="justLow">
              <a:buNone/>
            </a:pPr>
            <a:r>
              <a:rPr lang="en-US" dirty="0" smtClean="0"/>
              <a:t>B-les </a:t>
            </a:r>
            <a:r>
              <a:rPr lang="en-US" dirty="0"/>
              <a:t>opérations de change ;</a:t>
            </a:r>
            <a:endParaRPr lang="fr-FR" dirty="0"/>
          </a:p>
          <a:p>
            <a:pPr marL="0" lvl="0" indent="0" algn="justLow">
              <a:buNone/>
            </a:pPr>
            <a:r>
              <a:rPr lang="en-US" dirty="0" smtClean="0"/>
              <a:t>C-les </a:t>
            </a:r>
            <a:r>
              <a:rPr lang="en-US" dirty="0"/>
              <a:t>opérations sur or, </a:t>
            </a:r>
            <a:r>
              <a:rPr lang="en-US" dirty="0" err="1"/>
              <a:t>métaux</a:t>
            </a:r>
            <a:r>
              <a:rPr lang="en-US" dirty="0"/>
              <a:t> </a:t>
            </a:r>
            <a:r>
              <a:rPr lang="en-US" dirty="0" err="1"/>
              <a:t>précieux</a:t>
            </a:r>
            <a:r>
              <a:rPr lang="en-US" dirty="0"/>
              <a:t> et </a:t>
            </a:r>
            <a:r>
              <a:rPr lang="en-US" dirty="0" err="1"/>
              <a:t>pièces</a:t>
            </a:r>
            <a:r>
              <a:rPr lang="en-US" dirty="0"/>
              <a:t> de </a:t>
            </a:r>
            <a:r>
              <a:rPr lang="en-US" dirty="0" err="1"/>
              <a:t>monnaie</a:t>
            </a:r>
            <a:r>
              <a:rPr lang="en-US" dirty="0"/>
              <a:t> ;</a:t>
            </a:r>
            <a:endParaRPr lang="fr-FR" dirty="0"/>
          </a:p>
          <a:p>
            <a:pPr marL="0" lvl="0" indent="0" algn="justLow">
              <a:buNone/>
            </a:pPr>
            <a:r>
              <a:rPr lang="en-US" dirty="0" smtClean="0"/>
              <a:t>D- la </a:t>
            </a:r>
            <a:r>
              <a:rPr lang="en-US" dirty="0"/>
              <a:t>présentation au public des opérations </a:t>
            </a:r>
            <a:r>
              <a:rPr lang="en-US" dirty="0" err="1"/>
              <a:t>d'assurance</a:t>
            </a:r>
            <a:r>
              <a:rPr lang="en-US" dirty="0"/>
              <a:t> de </a:t>
            </a:r>
            <a:r>
              <a:rPr lang="en-US" dirty="0" err="1"/>
              <a:t>personnes</a:t>
            </a:r>
            <a:r>
              <a:rPr lang="en-US" dirty="0"/>
              <a:t>, d’assistance, </a:t>
            </a:r>
            <a:r>
              <a:rPr lang="en-US" dirty="0" err="1"/>
              <a:t>d’assurance-crédit</a:t>
            </a:r>
            <a:r>
              <a:rPr lang="en-US" dirty="0"/>
              <a:t> et </a:t>
            </a:r>
            <a:r>
              <a:rPr lang="en-US" dirty="0" err="1"/>
              <a:t>toute</a:t>
            </a:r>
            <a:r>
              <a:rPr lang="en-US" dirty="0"/>
              <a:t> </a:t>
            </a:r>
            <a:r>
              <a:rPr lang="en-US" dirty="0" err="1"/>
              <a:t>autre</a:t>
            </a:r>
            <a:r>
              <a:rPr lang="en-US" dirty="0"/>
              <a:t> </a:t>
            </a:r>
            <a:r>
              <a:rPr lang="en-US" dirty="0" err="1"/>
              <a:t>opération</a:t>
            </a:r>
            <a:r>
              <a:rPr lang="en-US" dirty="0"/>
              <a:t> </a:t>
            </a:r>
            <a:r>
              <a:rPr lang="en-US" dirty="0" err="1"/>
              <a:t>d'assurance</a:t>
            </a:r>
            <a:r>
              <a:rPr lang="en-US" dirty="0"/>
              <a:t>, conformément à la législation en vigueur ;</a:t>
            </a:r>
            <a:endParaRPr lang="fr-FR" dirty="0"/>
          </a:p>
          <a:p>
            <a:pPr marL="0" lvl="0" indent="0" algn="justLow">
              <a:buNone/>
            </a:pPr>
            <a:r>
              <a:rPr lang="en-US" dirty="0" smtClean="0"/>
              <a:t>E- les </a:t>
            </a:r>
            <a:r>
              <a:rPr lang="en-US" dirty="0"/>
              <a:t>opérations de location de </a:t>
            </a:r>
            <a:r>
              <a:rPr lang="en-US" dirty="0" err="1"/>
              <a:t>biens</a:t>
            </a:r>
            <a:r>
              <a:rPr lang="en-US" dirty="0"/>
              <a:t> </a:t>
            </a:r>
            <a:r>
              <a:rPr lang="en-US" dirty="0" err="1"/>
              <a:t>mobiliers</a:t>
            </a:r>
            <a:r>
              <a:rPr lang="en-US" dirty="0"/>
              <a:t> ou </a:t>
            </a:r>
            <a:r>
              <a:rPr lang="en-US" dirty="0" err="1"/>
              <a:t>immobiliers</a:t>
            </a:r>
            <a:r>
              <a:rPr lang="en-US" dirty="0"/>
              <a:t>, pour les </a:t>
            </a:r>
            <a:r>
              <a:rPr lang="en-US" dirty="0" err="1"/>
              <a:t>établissements</a:t>
            </a:r>
            <a:r>
              <a:rPr lang="en-US" dirty="0"/>
              <a:t> qui </a:t>
            </a:r>
            <a:r>
              <a:rPr lang="en-US" dirty="0" err="1"/>
              <a:t>effectuent</a:t>
            </a:r>
            <a:r>
              <a:rPr lang="en-US" dirty="0"/>
              <a:t>, à titre </a:t>
            </a:r>
            <a:r>
              <a:rPr lang="en-US" dirty="0" err="1"/>
              <a:t>habituel</a:t>
            </a:r>
            <a:r>
              <a:rPr lang="en-US" dirty="0"/>
              <a:t>, des opérations de crédit-bail.</a:t>
            </a:r>
            <a:endParaRPr lang="fr-FR" dirty="0"/>
          </a:p>
          <a:p>
            <a:pPr marL="0" indent="0">
              <a:buNone/>
            </a:pPr>
            <a:endParaRPr lang="fr-FR" dirty="0"/>
          </a:p>
          <a:p>
            <a:pPr marL="0" indent="0">
              <a:buNone/>
            </a:pPr>
            <a:endParaRPr lang="fr-FR" dirty="0"/>
          </a:p>
        </p:txBody>
      </p:sp>
    </p:spTree>
    <p:extLst>
      <p:ext uri="{BB962C8B-B14F-4D97-AF65-F5344CB8AC3E}">
        <p14:creationId xmlns:p14="http://schemas.microsoft.com/office/powerpoint/2010/main" val="3222471392"/>
      </p:ext>
    </p:extLst>
  </p:cSld>
  <p:clrMapOvr>
    <a:masterClrMapping/>
  </p:clrMapOvr>
  <p:timing>
    <p:tnLst>
      <p:par>
        <p:cTn id="1" dur="indefinite" restart="never" nodeType="tmRoot"/>
      </p:par>
    </p:tnLst>
  </p:timing>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r>
              <a:rPr lang="fr-FR" dirty="0" smtClean="0"/>
              <a:t>Sous-section2: Les contrats bancaires</a:t>
            </a:r>
            <a:endParaRPr lang="fr-FR" dirty="0"/>
          </a:p>
        </p:txBody>
      </p:sp>
      <p:sp>
        <p:nvSpPr>
          <p:cNvPr id="3" name="Espace réservé du contenu 2"/>
          <p:cNvSpPr>
            <a:spLocks noGrp="1"/>
          </p:cNvSpPr>
          <p:nvPr>
            <p:ph idx="1"/>
          </p:nvPr>
        </p:nvSpPr>
        <p:spPr/>
        <p:txBody>
          <a:bodyPr/>
          <a:lstStyle/>
          <a:p>
            <a:pPr marL="0" indent="0">
              <a:buNone/>
            </a:pPr>
            <a:r>
              <a:rPr lang="fr-FR" dirty="0" smtClean="0"/>
              <a:t>La référence : le code de commerce en vertu du titre 7 du livre 4</a:t>
            </a:r>
          </a:p>
          <a:p>
            <a:pPr marL="0" indent="0">
              <a:buNone/>
            </a:pPr>
            <a:r>
              <a:rPr lang="fr-FR" dirty="0" smtClean="0"/>
              <a:t>Le contrat étudié: le compte en banque</a:t>
            </a:r>
          </a:p>
          <a:p>
            <a:pPr marL="0" indent="0">
              <a:buNone/>
            </a:pPr>
            <a:endParaRPr lang="fr-FR" dirty="0" smtClean="0"/>
          </a:p>
          <a:p>
            <a:pPr marL="0" indent="0">
              <a:buNone/>
            </a:pPr>
            <a:endParaRPr lang="fr-FR" dirty="0" smtClean="0"/>
          </a:p>
        </p:txBody>
      </p:sp>
    </p:spTree>
    <p:extLst>
      <p:ext uri="{BB962C8B-B14F-4D97-AF65-F5344CB8AC3E}">
        <p14:creationId xmlns:p14="http://schemas.microsoft.com/office/powerpoint/2010/main" val="2406028652"/>
      </p:ext>
    </p:extLst>
  </p:cSld>
  <p:clrMapOvr>
    <a:masterClrMapping/>
  </p:clrMapOvr>
  <p:timing>
    <p:tnLst>
      <p:par>
        <p:cTn id="1" dur="indefinite" restart="never" nodeType="tmRoot"/>
      </p:par>
    </p:tnLst>
  </p:timing>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 </a:t>
            </a:r>
            <a:r>
              <a:rPr lang="fr-FR" dirty="0"/>
              <a:t>le contrat de </a:t>
            </a:r>
            <a:r>
              <a:rPr lang="fr-FR" dirty="0" smtClean="0"/>
              <a:t>compte bancaire</a:t>
            </a:r>
            <a:r>
              <a:rPr lang="fr-FR" dirty="0"/>
              <a:t/>
            </a:r>
            <a:br>
              <a:rPr lang="fr-FR" dirty="0"/>
            </a:br>
            <a:endParaRPr lang="fr-FR" dirty="0"/>
          </a:p>
        </p:txBody>
      </p:sp>
      <p:sp>
        <p:nvSpPr>
          <p:cNvPr id="3" name="Espace réservé du contenu 2"/>
          <p:cNvSpPr>
            <a:spLocks noGrp="1"/>
          </p:cNvSpPr>
          <p:nvPr>
            <p:ph idx="1"/>
          </p:nvPr>
        </p:nvSpPr>
        <p:spPr/>
        <p:txBody>
          <a:bodyPr/>
          <a:lstStyle/>
          <a:p>
            <a:pPr marL="0" indent="0">
              <a:buNone/>
            </a:pPr>
            <a:r>
              <a:rPr lang="fr-FR" u="sng" dirty="0" smtClean="0"/>
              <a:t>La réglementation du compte en banque </a:t>
            </a:r>
            <a:r>
              <a:rPr lang="fr-FR" dirty="0" smtClean="0"/>
              <a:t>:</a:t>
            </a:r>
          </a:p>
          <a:p>
            <a:pPr marL="0" indent="0">
              <a:buNone/>
            </a:pPr>
            <a:r>
              <a:rPr lang="fr-FR" dirty="0" smtClean="0"/>
              <a:t>- absence de définition: code de commerce ; la loi bancaire</a:t>
            </a:r>
          </a:p>
          <a:p>
            <a:pPr marL="0" indent="0">
              <a:buNone/>
            </a:pPr>
            <a:r>
              <a:rPr lang="fr-FR" dirty="0" smtClean="0"/>
              <a:t>Article 151 de la loi bancaire: </a:t>
            </a:r>
          </a:p>
          <a:p>
            <a:pPr marL="0" indent="0">
              <a:buNone/>
            </a:pPr>
            <a:r>
              <a:rPr lang="fr-FR" dirty="0" smtClean="0"/>
              <a:t>Compte en banque : une convention écrite entre la banque et son client.</a:t>
            </a:r>
          </a:p>
          <a:p>
            <a:pPr>
              <a:buFontTx/>
              <a:buChar char="-"/>
            </a:pPr>
            <a:r>
              <a:rPr lang="fr-FR" dirty="0" smtClean="0"/>
              <a:t>l’interconnexion des intérêts</a:t>
            </a:r>
          </a:p>
          <a:p>
            <a:pPr>
              <a:buFontTx/>
              <a:buChar char="-"/>
            </a:pPr>
            <a:r>
              <a:rPr lang="fr-FR" dirty="0" smtClean="0"/>
              <a:t>Le devoir de l’information  et le droit à l’information  </a:t>
            </a:r>
            <a:endParaRPr lang="fr-FR" dirty="0"/>
          </a:p>
        </p:txBody>
      </p:sp>
    </p:spTree>
    <p:extLst>
      <p:ext uri="{BB962C8B-B14F-4D97-AF65-F5344CB8AC3E}">
        <p14:creationId xmlns:p14="http://schemas.microsoft.com/office/powerpoint/2010/main" val="358498630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Aperçu historique</a:t>
            </a:r>
          </a:p>
        </p:txBody>
      </p:sp>
      <p:sp>
        <p:nvSpPr>
          <p:cNvPr id="3" name="Espace réservé du contenu 2"/>
          <p:cNvSpPr>
            <a:spLocks noGrp="1"/>
          </p:cNvSpPr>
          <p:nvPr>
            <p:ph idx="1"/>
          </p:nvPr>
        </p:nvSpPr>
        <p:spPr/>
        <p:txBody>
          <a:bodyPr/>
          <a:lstStyle/>
          <a:p>
            <a:pPr marL="0" indent="0" algn="justLow">
              <a:buNone/>
            </a:pPr>
            <a:r>
              <a:rPr lang="fr-FR" dirty="0"/>
              <a:t>- Dans le contexte de la vaste réforme législative introduite dans le domaine des affaires au Maroc, dans les années 90, afin de rattraper le développement économique mondial notamment l’aspect commercial, a été entrée en vigueur le dahir portant loi de 1993 ( inspirée de la loi française de 1984)relative à l’activité des établissements de crédit et leur contrôle, consacrant le principe de l’unification en mettant fin à la séparation entre les banques de dépôt, les banques d’investissement et les banques de développement, et reconnaissant les intérêts des clients</a:t>
            </a:r>
          </a:p>
          <a:p>
            <a:pPr marL="0" indent="0">
              <a:buNone/>
            </a:pPr>
            <a:endParaRPr lang="fr-FR" dirty="0"/>
          </a:p>
        </p:txBody>
      </p:sp>
    </p:spTree>
    <p:extLst>
      <p:ext uri="{BB962C8B-B14F-4D97-AF65-F5344CB8AC3E}">
        <p14:creationId xmlns:p14="http://schemas.microsoft.com/office/powerpoint/2010/main" val="3112560831"/>
      </p:ext>
    </p:extLst>
  </p:cSld>
  <p:clrMapOvr>
    <a:masterClrMapping/>
  </p:clrMapOvr>
  <p:timing>
    <p:tnLst>
      <p:par>
        <p:cTn id="1" dur="indefinite" restart="never" nodeType="tmRoot"/>
      </p:par>
    </p:tnLst>
  </p:timing>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 </a:t>
            </a:r>
            <a:r>
              <a:rPr lang="fr-FR" dirty="0"/>
              <a:t>le contrat de compte bancaire</a:t>
            </a:r>
          </a:p>
        </p:txBody>
      </p:sp>
      <p:sp>
        <p:nvSpPr>
          <p:cNvPr id="3" name="Espace réservé du contenu 2"/>
          <p:cNvSpPr>
            <a:spLocks noGrp="1"/>
          </p:cNvSpPr>
          <p:nvPr>
            <p:ph idx="1"/>
          </p:nvPr>
        </p:nvSpPr>
        <p:spPr/>
        <p:txBody>
          <a:bodyPr/>
          <a:lstStyle/>
          <a:p>
            <a:pPr marL="0" indent="0">
              <a:buNone/>
            </a:pPr>
            <a:r>
              <a:rPr lang="fr-FR" dirty="0" smtClean="0"/>
              <a:t> </a:t>
            </a:r>
            <a:r>
              <a:rPr lang="fr-FR" u="sng" dirty="0" smtClean="0"/>
              <a:t>le fonctionnement du compte bancaire</a:t>
            </a:r>
            <a:r>
              <a:rPr lang="fr-FR" dirty="0" smtClean="0"/>
              <a:t>:</a:t>
            </a:r>
          </a:p>
          <a:p>
            <a:pPr>
              <a:buFontTx/>
              <a:buChar char="-"/>
            </a:pPr>
            <a:r>
              <a:rPr lang="fr-FR" dirty="0" smtClean="0"/>
              <a:t>RIB</a:t>
            </a:r>
          </a:p>
          <a:p>
            <a:pPr marL="0" indent="0">
              <a:buNone/>
            </a:pPr>
            <a:endParaRPr lang="fr-FR" dirty="0" smtClean="0"/>
          </a:p>
          <a:p>
            <a:pPr>
              <a:buFontTx/>
              <a:buChar char="-"/>
            </a:pPr>
            <a:r>
              <a:rPr lang="fr-FR" dirty="0"/>
              <a:t> </a:t>
            </a:r>
            <a:r>
              <a:rPr lang="fr-FR" dirty="0" smtClean="0"/>
              <a:t>Relevé de compte bancaire </a:t>
            </a:r>
            <a:endParaRPr lang="fr-FR" dirty="0"/>
          </a:p>
        </p:txBody>
      </p:sp>
    </p:spTree>
    <p:extLst>
      <p:ext uri="{BB962C8B-B14F-4D97-AF65-F5344CB8AC3E}">
        <p14:creationId xmlns:p14="http://schemas.microsoft.com/office/powerpoint/2010/main" val="2527287785"/>
      </p:ext>
    </p:extLst>
  </p:cSld>
  <p:clrMapOvr>
    <a:masterClrMapping/>
  </p:clrMapOvr>
  <p:timing>
    <p:tnLst>
      <p:par>
        <p:cTn id="1" dur="indefinite" restart="never" nodeType="tmRoot"/>
      </p:par>
    </p:tnLst>
  </p:timing>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 le contrat de compte bancaire</a:t>
            </a:r>
            <a:endParaRPr lang="fr-FR" dirty="0"/>
          </a:p>
        </p:txBody>
      </p:sp>
      <p:sp>
        <p:nvSpPr>
          <p:cNvPr id="3" name="Espace réservé du contenu 2"/>
          <p:cNvSpPr>
            <a:spLocks noGrp="1"/>
          </p:cNvSpPr>
          <p:nvPr>
            <p:ph idx="1"/>
          </p:nvPr>
        </p:nvSpPr>
        <p:spPr/>
        <p:txBody>
          <a:bodyPr/>
          <a:lstStyle/>
          <a:p>
            <a:pPr marL="0" indent="0">
              <a:buNone/>
            </a:pPr>
            <a:r>
              <a:rPr lang="fr-FR" u="sng" dirty="0" smtClean="0"/>
              <a:t>Les </a:t>
            </a:r>
            <a:r>
              <a:rPr lang="fr-FR" u="sng" dirty="0"/>
              <a:t>différents types de comptes en </a:t>
            </a:r>
            <a:r>
              <a:rPr lang="fr-FR" u="sng" dirty="0" smtClean="0"/>
              <a:t>banque:</a:t>
            </a:r>
          </a:p>
          <a:p>
            <a:pPr marL="0" indent="0">
              <a:buNone/>
            </a:pPr>
            <a:r>
              <a:rPr lang="fr-FR" dirty="0" smtClean="0"/>
              <a:t>En fonction des titulaires :</a:t>
            </a:r>
          </a:p>
          <a:p>
            <a:r>
              <a:rPr lang="fr-FR" dirty="0" smtClean="0"/>
              <a:t>Comptes individuels</a:t>
            </a:r>
          </a:p>
          <a:p>
            <a:r>
              <a:rPr lang="fr-FR" dirty="0" smtClean="0"/>
              <a:t>Comptes collectifs</a:t>
            </a:r>
          </a:p>
          <a:p>
            <a:pPr>
              <a:buFontTx/>
              <a:buChar char="-"/>
            </a:pPr>
            <a:r>
              <a:rPr lang="fr-FR" dirty="0" smtClean="0"/>
              <a:t>Avec solidarité</a:t>
            </a:r>
          </a:p>
          <a:p>
            <a:pPr>
              <a:buFontTx/>
              <a:buChar char="-"/>
            </a:pPr>
            <a:r>
              <a:rPr lang="fr-FR" dirty="0"/>
              <a:t> </a:t>
            </a:r>
            <a:r>
              <a:rPr lang="fr-FR" dirty="0" smtClean="0"/>
              <a:t>sans solidarité</a:t>
            </a:r>
            <a:endParaRPr lang="fr-FR" dirty="0"/>
          </a:p>
          <a:p>
            <a:pPr marL="0" indent="0">
              <a:buNone/>
            </a:pPr>
            <a:endParaRPr lang="fr-FR" dirty="0"/>
          </a:p>
        </p:txBody>
      </p:sp>
    </p:spTree>
    <p:extLst>
      <p:ext uri="{BB962C8B-B14F-4D97-AF65-F5344CB8AC3E}">
        <p14:creationId xmlns:p14="http://schemas.microsoft.com/office/powerpoint/2010/main" val="644049791"/>
      </p:ext>
    </p:extLst>
  </p:cSld>
  <p:clrMapOvr>
    <a:masterClrMapping/>
  </p:clrMapOvr>
  <p:timing>
    <p:tnLst>
      <p:par>
        <p:cTn id="1" dur="indefinite" restart="never" nodeType="tmRoot"/>
      </p:par>
    </p:tnLst>
  </p:timing>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§1: le contrat de compte bancaire</a:t>
            </a:r>
          </a:p>
        </p:txBody>
      </p:sp>
      <p:sp>
        <p:nvSpPr>
          <p:cNvPr id="3" name="Espace réservé du contenu 2"/>
          <p:cNvSpPr>
            <a:spLocks noGrp="1"/>
          </p:cNvSpPr>
          <p:nvPr>
            <p:ph idx="1"/>
          </p:nvPr>
        </p:nvSpPr>
        <p:spPr/>
        <p:txBody>
          <a:bodyPr/>
          <a:lstStyle/>
          <a:p>
            <a:pPr marL="0" indent="0">
              <a:buNone/>
            </a:pPr>
            <a:r>
              <a:rPr lang="fr-FR" dirty="0" smtClean="0"/>
              <a:t>En fonction de la nature du compte</a:t>
            </a:r>
          </a:p>
          <a:p>
            <a:r>
              <a:rPr lang="fr-FR" dirty="0" smtClean="0"/>
              <a:t>Le compte à vue</a:t>
            </a:r>
          </a:p>
          <a:p>
            <a:r>
              <a:rPr lang="fr-FR" dirty="0" smtClean="0"/>
              <a:t>Le compte à terme</a:t>
            </a:r>
          </a:p>
          <a:p>
            <a:r>
              <a:rPr lang="fr-FR" dirty="0" smtClean="0"/>
              <a:t>Les comptes spéciaux </a:t>
            </a:r>
            <a:endParaRPr lang="fr-FR" dirty="0"/>
          </a:p>
        </p:txBody>
      </p:sp>
    </p:spTree>
    <p:extLst>
      <p:ext uri="{BB962C8B-B14F-4D97-AF65-F5344CB8AC3E}">
        <p14:creationId xmlns:p14="http://schemas.microsoft.com/office/powerpoint/2010/main" val="505635539"/>
      </p:ext>
    </p:extLst>
  </p:cSld>
  <p:clrMapOvr>
    <a:masterClrMapping/>
  </p:clrMapOvr>
  <p:timing>
    <p:tnLst>
      <p:par>
        <p:cTn id="1" dur="indefinite" restart="never" nodeType="tmRoot"/>
      </p:par>
    </p:tnLst>
  </p:timing>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A- Le </a:t>
            </a:r>
            <a:r>
              <a:rPr lang="fr-FR" dirty="0"/>
              <a:t>compte à vue</a:t>
            </a:r>
            <a:br>
              <a:rPr lang="fr-FR" dirty="0"/>
            </a:br>
            <a:endParaRPr lang="fr-FR" dirty="0"/>
          </a:p>
        </p:txBody>
      </p:sp>
      <p:sp>
        <p:nvSpPr>
          <p:cNvPr id="3" name="Espace réservé du contenu 2"/>
          <p:cNvSpPr>
            <a:spLocks noGrp="1"/>
          </p:cNvSpPr>
          <p:nvPr>
            <p:ph idx="1"/>
          </p:nvPr>
        </p:nvSpPr>
        <p:spPr/>
        <p:txBody>
          <a:bodyPr/>
          <a:lstStyle/>
          <a:p>
            <a:pPr marL="0" indent="0">
              <a:buNone/>
            </a:pPr>
            <a:r>
              <a:rPr lang="fr-FR" u="sng" dirty="0" smtClean="0"/>
              <a:t>Article 497 du code de commerce</a:t>
            </a:r>
            <a:r>
              <a:rPr lang="fr-FR" dirty="0" smtClean="0"/>
              <a:t>:</a:t>
            </a:r>
          </a:p>
          <a:p>
            <a:pPr marL="0" indent="0" algn="justLow">
              <a:lnSpc>
                <a:spcPct val="150000"/>
              </a:lnSpc>
              <a:buNone/>
            </a:pPr>
            <a:r>
              <a:rPr lang="fr-FR" dirty="0" smtClean="0"/>
              <a:t>	Un contrat par lequel la banque convient avec son client d’inscrire sur un relevé unique leurs créances réciproques sous forme d’articles de crédits et de débits et dont la fusion permet de dégager à tout instant un solde provisoire en faveur de l’une des parties. </a:t>
            </a:r>
            <a:endParaRPr lang="fr-FR" dirty="0"/>
          </a:p>
        </p:txBody>
      </p:sp>
    </p:spTree>
    <p:extLst>
      <p:ext uri="{BB962C8B-B14F-4D97-AF65-F5344CB8AC3E}">
        <p14:creationId xmlns:p14="http://schemas.microsoft.com/office/powerpoint/2010/main" val="3099211570"/>
      </p:ext>
    </p:extLst>
  </p:cSld>
  <p:clrMapOvr>
    <a:masterClrMapping/>
  </p:clrMapOvr>
  <p:timing>
    <p:tnLst>
      <p:par>
        <p:cTn id="1" dur="indefinite" restart="never" nodeType="tmRoot"/>
      </p:par>
    </p:tnLst>
  </p:timing>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Le compte à vue</a:t>
            </a:r>
          </a:p>
        </p:txBody>
      </p:sp>
      <p:sp>
        <p:nvSpPr>
          <p:cNvPr id="3" name="Espace réservé du contenu 2"/>
          <p:cNvSpPr>
            <a:spLocks noGrp="1"/>
          </p:cNvSpPr>
          <p:nvPr>
            <p:ph idx="1"/>
          </p:nvPr>
        </p:nvSpPr>
        <p:spPr/>
        <p:txBody>
          <a:bodyPr/>
          <a:lstStyle/>
          <a:p>
            <a:pPr marL="0" indent="0">
              <a:buNone/>
            </a:pPr>
            <a:r>
              <a:rPr lang="fr-FR" dirty="0" smtClean="0"/>
              <a:t>Au niveau des banques on distingue dans le cadre du compte à vue entre :</a:t>
            </a:r>
          </a:p>
          <a:p>
            <a:r>
              <a:rPr lang="fr-FR" dirty="0" smtClean="0"/>
              <a:t>Les comptes courants</a:t>
            </a:r>
          </a:p>
          <a:p>
            <a:endParaRPr lang="fr-FR" dirty="0" smtClean="0"/>
          </a:p>
          <a:p>
            <a:r>
              <a:rPr lang="fr-FR" dirty="0"/>
              <a:t> </a:t>
            </a:r>
            <a:r>
              <a:rPr lang="fr-FR" dirty="0" smtClean="0"/>
              <a:t>les comptes chèques</a:t>
            </a:r>
          </a:p>
          <a:p>
            <a:pPr marL="0" indent="0">
              <a:buNone/>
            </a:pPr>
            <a:endParaRPr lang="fr-FR" dirty="0" smtClean="0"/>
          </a:p>
          <a:p>
            <a:r>
              <a:rPr lang="fr-FR" dirty="0"/>
              <a:t> </a:t>
            </a:r>
            <a:r>
              <a:rPr lang="fr-FR" dirty="0" smtClean="0"/>
              <a:t>les comptes sur carnets</a:t>
            </a:r>
          </a:p>
          <a:p>
            <a:pPr marL="0" indent="0">
              <a:buNone/>
            </a:pPr>
            <a:endParaRPr lang="fr-FR" dirty="0"/>
          </a:p>
        </p:txBody>
      </p:sp>
    </p:spTree>
    <p:extLst>
      <p:ext uri="{BB962C8B-B14F-4D97-AF65-F5344CB8AC3E}">
        <p14:creationId xmlns:p14="http://schemas.microsoft.com/office/powerpoint/2010/main" val="3625454997"/>
      </p:ext>
    </p:extLst>
  </p:cSld>
  <p:clrMapOvr>
    <a:masterClrMapping/>
  </p:clrMapOvr>
  <p:timing>
    <p:tnLst>
      <p:par>
        <p:cTn id="1" dur="indefinite" restart="never" nodeType="tmRoot"/>
      </p:par>
    </p:tnLst>
  </p:timing>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Les comptes courants</a:t>
            </a:r>
          </a:p>
        </p:txBody>
      </p:sp>
      <p:sp>
        <p:nvSpPr>
          <p:cNvPr id="3" name="Espace réservé du contenu 2"/>
          <p:cNvSpPr>
            <a:spLocks noGrp="1"/>
          </p:cNvSpPr>
          <p:nvPr>
            <p:ph idx="1"/>
          </p:nvPr>
        </p:nvSpPr>
        <p:spPr/>
        <p:txBody>
          <a:bodyPr/>
          <a:lstStyle/>
          <a:p>
            <a:pPr marL="0" indent="0">
              <a:buNone/>
            </a:pPr>
            <a:r>
              <a:rPr lang="fr-FR" dirty="0" smtClean="0"/>
              <a:t>Ouverts aux personnes physiques ou morales appartenant à divers secteurs d’activités pour </a:t>
            </a:r>
            <a:r>
              <a:rPr lang="fr-FR" u="sng" dirty="0" smtClean="0"/>
              <a:t>leurs opérations professionnelles</a:t>
            </a:r>
          </a:p>
          <a:p>
            <a:pPr marL="0" indent="0">
              <a:buNone/>
            </a:pPr>
            <a:r>
              <a:rPr lang="fr-FR" u="sng" dirty="0" smtClean="0"/>
              <a:t>Les caractéristiques:</a:t>
            </a:r>
          </a:p>
          <a:p>
            <a:pPr marL="0" indent="0">
              <a:buNone/>
            </a:pPr>
            <a:r>
              <a:rPr lang="fr-FR" dirty="0" smtClean="0"/>
              <a:t>*La novation</a:t>
            </a:r>
          </a:p>
          <a:p>
            <a:r>
              <a:rPr lang="fr-FR" dirty="0" smtClean="0"/>
              <a:t>l’</a:t>
            </a:r>
            <a:r>
              <a:rPr lang="fr-FR" dirty="0" err="1" smtClean="0"/>
              <a:t>indivisiblité</a:t>
            </a:r>
            <a:endParaRPr lang="fr-FR" dirty="0" smtClean="0"/>
          </a:p>
          <a:p>
            <a:r>
              <a:rPr lang="fr-FR" dirty="0"/>
              <a:t> </a:t>
            </a:r>
            <a:r>
              <a:rPr lang="fr-FR" dirty="0" smtClean="0"/>
              <a:t>la production d’intérêts</a:t>
            </a:r>
            <a:endParaRPr lang="fr-FR" dirty="0"/>
          </a:p>
        </p:txBody>
      </p:sp>
    </p:spTree>
    <p:extLst>
      <p:ext uri="{BB962C8B-B14F-4D97-AF65-F5344CB8AC3E}">
        <p14:creationId xmlns:p14="http://schemas.microsoft.com/office/powerpoint/2010/main" val="729938625"/>
      </p:ext>
    </p:extLst>
  </p:cSld>
  <p:clrMapOvr>
    <a:masterClrMapping/>
  </p:clrMapOvr>
  <p:timing>
    <p:tnLst>
      <p:par>
        <p:cTn id="1" dur="indefinite" restart="never" nodeType="tmRoot"/>
      </p:par>
    </p:tnLst>
  </p:timing>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Les comptes chèques</a:t>
            </a:r>
            <a:endParaRPr lang="fr-FR" dirty="0"/>
          </a:p>
        </p:txBody>
      </p:sp>
      <p:sp>
        <p:nvSpPr>
          <p:cNvPr id="3" name="Espace réservé du contenu 2"/>
          <p:cNvSpPr>
            <a:spLocks noGrp="1"/>
          </p:cNvSpPr>
          <p:nvPr>
            <p:ph idx="1"/>
          </p:nvPr>
        </p:nvSpPr>
        <p:spPr/>
        <p:txBody>
          <a:bodyPr>
            <a:normAutofit/>
          </a:bodyPr>
          <a:lstStyle/>
          <a:p>
            <a:pPr>
              <a:buFontTx/>
              <a:buChar char="-"/>
            </a:pPr>
            <a:r>
              <a:rPr lang="fr-FR" sz="3200" dirty="0" smtClean="0"/>
              <a:t>Ouverts pour les particuliers commerçants ou non pour leur besoins personnels</a:t>
            </a:r>
          </a:p>
          <a:p>
            <a:pPr>
              <a:buFontTx/>
              <a:buChar char="-"/>
            </a:pPr>
            <a:r>
              <a:rPr lang="fr-FR" sz="3200" dirty="0"/>
              <a:t> </a:t>
            </a:r>
            <a:r>
              <a:rPr lang="fr-FR" sz="3200" dirty="0" smtClean="0"/>
              <a:t>enregistrent les retraits et versements de leurs titulaires</a:t>
            </a:r>
          </a:p>
          <a:p>
            <a:pPr>
              <a:buFontTx/>
              <a:buChar char="-"/>
            </a:pPr>
            <a:r>
              <a:rPr lang="fr-FR" sz="3200" dirty="0"/>
              <a:t> </a:t>
            </a:r>
            <a:r>
              <a:rPr lang="fr-FR" sz="3200" dirty="0" smtClean="0"/>
              <a:t>leurs soldes sont généralement créditeurs; il y a possibilité de dépassements devant être remboursables rapidement</a:t>
            </a:r>
            <a:endParaRPr lang="fr-FR" sz="3200" dirty="0"/>
          </a:p>
        </p:txBody>
      </p:sp>
    </p:spTree>
    <p:extLst>
      <p:ext uri="{BB962C8B-B14F-4D97-AF65-F5344CB8AC3E}">
        <p14:creationId xmlns:p14="http://schemas.microsoft.com/office/powerpoint/2010/main" val="3281989129"/>
      </p:ext>
    </p:extLst>
  </p:cSld>
  <p:clrMapOvr>
    <a:masterClrMapping/>
  </p:clrMapOvr>
  <p:timing>
    <p:tnLst>
      <p:par>
        <p:cTn id="1" dur="indefinite" restart="never" nodeType="tmRoot"/>
      </p:par>
    </p:tnLst>
  </p:timing>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Les comptes sur carnet</a:t>
            </a:r>
            <a:endParaRPr lang="fr-FR" dirty="0"/>
          </a:p>
        </p:txBody>
      </p:sp>
      <p:sp>
        <p:nvSpPr>
          <p:cNvPr id="3" name="Espace réservé du contenu 2"/>
          <p:cNvSpPr>
            <a:spLocks noGrp="1"/>
          </p:cNvSpPr>
          <p:nvPr>
            <p:ph idx="1"/>
          </p:nvPr>
        </p:nvSpPr>
        <p:spPr/>
        <p:txBody>
          <a:bodyPr/>
          <a:lstStyle/>
          <a:p>
            <a:pPr>
              <a:buFontTx/>
              <a:buChar char="-"/>
            </a:pPr>
            <a:r>
              <a:rPr lang="fr-FR" dirty="0" smtClean="0"/>
              <a:t>Ouverts seulement aux personnes physiques</a:t>
            </a:r>
          </a:p>
          <a:p>
            <a:pPr>
              <a:buFontTx/>
              <a:buChar char="-"/>
            </a:pPr>
            <a:r>
              <a:rPr lang="fr-FR" dirty="0"/>
              <a:t> </a:t>
            </a:r>
            <a:r>
              <a:rPr lang="fr-FR" dirty="0" smtClean="0"/>
              <a:t>le maximum du capital épargné: 300 000</a:t>
            </a:r>
          </a:p>
          <a:p>
            <a:pPr>
              <a:buFontTx/>
              <a:buChar char="-"/>
            </a:pPr>
            <a:r>
              <a:rPr lang="fr-FR" dirty="0"/>
              <a:t> </a:t>
            </a:r>
            <a:r>
              <a:rPr lang="fr-FR" dirty="0" smtClean="0"/>
              <a:t>les intérêts y afférents sont capitalisés à la fin de chaque arrêté trimestriel.</a:t>
            </a:r>
            <a:endParaRPr lang="fr-FR" dirty="0"/>
          </a:p>
        </p:txBody>
      </p:sp>
    </p:spTree>
    <p:extLst>
      <p:ext uri="{BB962C8B-B14F-4D97-AF65-F5344CB8AC3E}">
        <p14:creationId xmlns:p14="http://schemas.microsoft.com/office/powerpoint/2010/main" val="1273244340"/>
      </p:ext>
    </p:extLst>
  </p:cSld>
  <p:clrMapOvr>
    <a:masterClrMapping/>
  </p:clrMapOvr>
  <p:timing>
    <p:tnLst>
      <p:par>
        <p:cTn id="1" dur="indefinite" restart="never" nodeType="tmRoot"/>
      </p:par>
    </p:tnLst>
  </p:timing>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Les comptes à terme</a:t>
            </a:r>
            <a:endParaRPr lang="fr-FR" dirty="0"/>
          </a:p>
        </p:txBody>
      </p:sp>
      <p:sp>
        <p:nvSpPr>
          <p:cNvPr id="3" name="Espace réservé du contenu 2"/>
          <p:cNvSpPr>
            <a:spLocks noGrp="1"/>
          </p:cNvSpPr>
          <p:nvPr>
            <p:ph idx="1"/>
          </p:nvPr>
        </p:nvSpPr>
        <p:spPr/>
        <p:txBody>
          <a:bodyPr/>
          <a:lstStyle/>
          <a:p>
            <a:pPr>
              <a:buFontTx/>
              <a:buChar char="-"/>
            </a:pPr>
            <a:r>
              <a:rPr lang="fr-FR" dirty="0" smtClean="0"/>
              <a:t>Comptes de dépôts à terme qui demeurent bloqués jusqu’à l’échéance fixé au moment de l’ouverture de compte</a:t>
            </a:r>
          </a:p>
          <a:p>
            <a:pPr>
              <a:buFontTx/>
              <a:buChar char="-"/>
            </a:pPr>
            <a:r>
              <a:rPr lang="fr-FR" dirty="0"/>
              <a:t> </a:t>
            </a:r>
            <a:r>
              <a:rPr lang="fr-FR" dirty="0" smtClean="0"/>
              <a:t>chaque opération de dépôt fait l’objet de compte distinct et celui-ci ne peut être ouvert pour une durée inférieure à trois mois.</a:t>
            </a:r>
          </a:p>
          <a:p>
            <a:pPr>
              <a:buFontTx/>
              <a:buChar char="-"/>
            </a:pPr>
            <a:r>
              <a:rPr lang="fr-FR" dirty="0" smtClean="0"/>
              <a:t>Les retraits anticipés des dépôts ne sont pas autorisés.</a:t>
            </a:r>
          </a:p>
          <a:p>
            <a:pPr marL="0" indent="0">
              <a:buNone/>
            </a:pPr>
            <a:endParaRPr lang="fr-FR" dirty="0" smtClean="0"/>
          </a:p>
          <a:p>
            <a:pPr marL="0" indent="0">
              <a:buNone/>
            </a:pPr>
            <a:r>
              <a:rPr lang="fr-FR" dirty="0" smtClean="0"/>
              <a:t>- Les avances garanties par ces dépôts supportent des intérêts débiteurs supérieurs de deux points au taux d’intérêt créditeur appliqué. </a:t>
            </a:r>
            <a:endParaRPr lang="fr-FR" dirty="0"/>
          </a:p>
        </p:txBody>
      </p:sp>
    </p:spTree>
    <p:extLst>
      <p:ext uri="{BB962C8B-B14F-4D97-AF65-F5344CB8AC3E}">
        <p14:creationId xmlns:p14="http://schemas.microsoft.com/office/powerpoint/2010/main" val="952275688"/>
      </p:ext>
    </p:extLst>
  </p:cSld>
  <p:clrMapOvr>
    <a:masterClrMapping/>
  </p:clrMapOvr>
  <p:timing>
    <p:tnLst>
      <p:par>
        <p:cTn id="1" dur="indefinite" restart="never" nodeType="tmRoot"/>
      </p:par>
    </p:tnLst>
  </p:timing>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Les comptes spéciaux</a:t>
            </a:r>
            <a:endParaRPr lang="fr-FR" dirty="0"/>
          </a:p>
        </p:txBody>
      </p:sp>
      <p:sp>
        <p:nvSpPr>
          <p:cNvPr id="3" name="Espace réservé du contenu 2"/>
          <p:cNvSpPr>
            <a:spLocks noGrp="1"/>
          </p:cNvSpPr>
          <p:nvPr>
            <p:ph idx="1"/>
          </p:nvPr>
        </p:nvSpPr>
        <p:spPr/>
        <p:txBody>
          <a:bodyPr/>
          <a:lstStyle/>
          <a:p>
            <a:pPr marL="0" indent="0">
              <a:buNone/>
            </a:pPr>
            <a:r>
              <a:rPr lang="fr-FR" dirty="0" smtClean="0"/>
              <a:t>Ouverts pour des circonstances particulières et leur durée en dépend.</a:t>
            </a:r>
          </a:p>
          <a:p>
            <a:pPr>
              <a:buFontTx/>
              <a:buChar char="-"/>
            </a:pPr>
            <a:r>
              <a:rPr lang="fr-FR" dirty="0" smtClean="0"/>
              <a:t>Les comptes d’attentes  </a:t>
            </a:r>
          </a:p>
          <a:p>
            <a:pPr>
              <a:buFontTx/>
              <a:buChar char="-"/>
            </a:pPr>
            <a:r>
              <a:rPr lang="fr-FR" dirty="0"/>
              <a:t> </a:t>
            </a:r>
            <a:r>
              <a:rPr lang="fr-FR" dirty="0" smtClean="0"/>
              <a:t>les comptes spéciaux de personne</a:t>
            </a:r>
            <a:endParaRPr lang="fr-FR" dirty="0"/>
          </a:p>
        </p:txBody>
      </p:sp>
    </p:spTree>
    <p:extLst>
      <p:ext uri="{BB962C8B-B14F-4D97-AF65-F5344CB8AC3E}">
        <p14:creationId xmlns:p14="http://schemas.microsoft.com/office/powerpoint/2010/main" val="34497741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Aperçu historique</a:t>
            </a:r>
          </a:p>
        </p:txBody>
      </p:sp>
      <p:sp>
        <p:nvSpPr>
          <p:cNvPr id="3" name="Espace réservé du contenu 2"/>
          <p:cNvSpPr>
            <a:spLocks noGrp="1"/>
          </p:cNvSpPr>
          <p:nvPr>
            <p:ph idx="1"/>
          </p:nvPr>
        </p:nvSpPr>
        <p:spPr/>
        <p:txBody>
          <a:bodyPr>
            <a:normAutofit fontScale="92500" lnSpcReduction="10000"/>
          </a:bodyPr>
          <a:lstStyle/>
          <a:p>
            <a:pPr marL="0" indent="0">
              <a:buNone/>
            </a:pPr>
            <a:r>
              <a:rPr lang="fr-FR" dirty="0" smtClean="0"/>
              <a:t>- Loi 34.03 de 2006 relative aux établissements de crédit et organismes assimilés publiée au bulletin officiel à la même date que celle relative au statut de Bank al maghrib 76.03 ayant été édictée trois mois avant la première loi suite aux renvois réciproques entre les deux:</a:t>
            </a:r>
          </a:p>
          <a:p>
            <a:r>
              <a:rPr lang="fr-FR" dirty="0" smtClean="0"/>
              <a:t>l’élargissement du champ d’application de la loi bancaire: la mise en place d’un régime spécial de traitement des difficultés des établissements de crédit, redéfinition des attributions des organes de consultation, le renforcement du rôle de Bank al maghrib, de son indépendance, de ses pouvoirs, l’introduction de règles de contrôle comptable et interne, les qualités devant remplir les administrateurs et directeurs </a:t>
            </a:r>
          </a:p>
          <a:p>
            <a:r>
              <a:rPr lang="fr-FR" dirty="0" smtClean="0"/>
              <a:t>La loi 103.12 relative aux établissements de crédits et organisme assimilés 196 articles répartie en 9 titres  </a:t>
            </a:r>
            <a:endParaRPr lang="fr-FR" dirty="0"/>
          </a:p>
        </p:txBody>
      </p:sp>
    </p:spTree>
    <p:extLst>
      <p:ext uri="{BB962C8B-B14F-4D97-AF65-F5344CB8AC3E}">
        <p14:creationId xmlns:p14="http://schemas.microsoft.com/office/powerpoint/2010/main" val="4060941679"/>
      </p:ext>
    </p:extLst>
  </p:cSld>
  <p:clrMapOvr>
    <a:masterClrMapping/>
  </p:clrMapOvr>
  <p:timing>
    <p:tnLst>
      <p:par>
        <p:cTn id="1" dur="indefinite" restart="never" nodeType="tmRoot"/>
      </p:par>
    </p:tnLst>
  </p:timing>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smtClean="0"/>
              <a:t>La clôture de compte bancaire</a:t>
            </a:r>
            <a:endParaRPr lang="fr-FR" dirty="0"/>
          </a:p>
        </p:txBody>
      </p:sp>
      <p:sp>
        <p:nvSpPr>
          <p:cNvPr id="3" name="Espace réservé du contenu 2"/>
          <p:cNvSpPr>
            <a:spLocks noGrp="1"/>
          </p:cNvSpPr>
          <p:nvPr>
            <p:ph idx="1"/>
          </p:nvPr>
        </p:nvSpPr>
        <p:spPr/>
        <p:txBody>
          <a:bodyPr/>
          <a:lstStyle/>
          <a:p>
            <a:pPr>
              <a:buFontTx/>
              <a:buChar char="-"/>
            </a:pPr>
            <a:r>
              <a:rPr lang="fr-FR" dirty="0" smtClean="0"/>
              <a:t>Décès</a:t>
            </a:r>
          </a:p>
          <a:p>
            <a:pPr>
              <a:buFontTx/>
              <a:buChar char="-"/>
            </a:pPr>
            <a:r>
              <a:rPr lang="fr-FR" dirty="0"/>
              <a:t> </a:t>
            </a:r>
            <a:r>
              <a:rPr lang="fr-FR" dirty="0" smtClean="0"/>
              <a:t>volonté du client sans préavis</a:t>
            </a:r>
          </a:p>
          <a:p>
            <a:pPr>
              <a:buFontTx/>
              <a:buChar char="-"/>
            </a:pPr>
            <a:r>
              <a:rPr lang="fr-FR" dirty="0" smtClean="0"/>
              <a:t>Volonté de la banque avec préavis</a:t>
            </a:r>
          </a:p>
          <a:p>
            <a:pPr>
              <a:buFontTx/>
              <a:buChar char="-"/>
            </a:pPr>
            <a:r>
              <a:rPr lang="fr-FR" dirty="0"/>
              <a:t> </a:t>
            </a:r>
            <a:r>
              <a:rPr lang="fr-FR" dirty="0" smtClean="0"/>
              <a:t>Déchéance </a:t>
            </a:r>
          </a:p>
          <a:p>
            <a:pPr>
              <a:buFontTx/>
              <a:buChar char="-"/>
            </a:pPr>
            <a:r>
              <a:rPr lang="fr-FR" dirty="0"/>
              <a:t> </a:t>
            </a:r>
            <a:r>
              <a:rPr lang="fr-FR" dirty="0" smtClean="0"/>
              <a:t>procédures collectives</a:t>
            </a:r>
            <a:endParaRPr lang="fr-FR" dirty="0"/>
          </a:p>
        </p:txBody>
      </p:sp>
    </p:spTree>
    <p:extLst>
      <p:ext uri="{BB962C8B-B14F-4D97-AF65-F5344CB8AC3E}">
        <p14:creationId xmlns:p14="http://schemas.microsoft.com/office/powerpoint/2010/main" val="2385938263"/>
      </p:ext>
    </p:extLst>
  </p:cSld>
  <p:clrMapOvr>
    <a:masterClrMapping/>
  </p:clrMapOvr>
  <p:timing>
    <p:tnLst>
      <p:par>
        <p:cTn id="1" dur="indefinite" restart="never" nodeType="tmRoot"/>
      </p:par>
    </p:tnLst>
  </p:timing>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marL="0" indent="0" algn="ctr"/>
            <a:r>
              <a:rPr lang="fr-FR" b="1" dirty="0" smtClean="0"/>
              <a:t/>
            </a:r>
            <a:br>
              <a:rPr lang="fr-FR" b="1" dirty="0" smtClean="0"/>
            </a:br>
            <a:r>
              <a:rPr lang="fr-FR" b="1" dirty="0" smtClean="0"/>
              <a:t>Chapitre </a:t>
            </a:r>
            <a:r>
              <a:rPr lang="fr-FR" b="1" dirty="0"/>
              <a:t>3</a:t>
            </a:r>
            <a:r>
              <a:rPr lang="fr-FR" dirty="0"/>
              <a:t> : le système financier </a:t>
            </a:r>
            <a:r>
              <a:rPr lang="fr-FR" dirty="0" smtClean="0"/>
              <a:t>participatif </a:t>
            </a:r>
            <a:r>
              <a:rPr lang="fr-FR" dirty="0"/>
              <a:t/>
            </a:r>
            <a:br>
              <a:rPr lang="fr-FR" dirty="0"/>
            </a:br>
            <a:r>
              <a:rPr lang="fr-FR" dirty="0"/>
              <a:t/>
            </a:r>
            <a:br>
              <a:rPr lang="fr-FR" dirty="0"/>
            </a:br>
            <a:endParaRPr lang="fr-FR" dirty="0"/>
          </a:p>
        </p:txBody>
      </p:sp>
      <p:sp>
        <p:nvSpPr>
          <p:cNvPr id="3" name="Espace réservé du contenu 2"/>
          <p:cNvSpPr>
            <a:spLocks noGrp="1"/>
          </p:cNvSpPr>
          <p:nvPr>
            <p:ph idx="1"/>
          </p:nvPr>
        </p:nvSpPr>
        <p:spPr/>
        <p:txBody>
          <a:bodyPr>
            <a:normAutofit/>
          </a:bodyPr>
          <a:lstStyle/>
          <a:p>
            <a:pPr marL="0" indent="0">
              <a:buNone/>
            </a:pPr>
            <a:r>
              <a:rPr lang="fr-FR" sz="4000" b="1" u="sng" dirty="0"/>
              <a:t>Section1</a:t>
            </a:r>
            <a:r>
              <a:rPr lang="fr-FR" sz="4000" dirty="0"/>
              <a:t> : les principes fondamentaux de la </a:t>
            </a:r>
            <a:r>
              <a:rPr lang="fr-FR" sz="4000" dirty="0" smtClean="0"/>
              <a:t>finance participative</a:t>
            </a:r>
          </a:p>
          <a:p>
            <a:pPr marL="0" indent="0">
              <a:buNone/>
            </a:pPr>
            <a:r>
              <a:rPr lang="fr-FR" sz="4000" dirty="0"/>
              <a:t/>
            </a:r>
            <a:br>
              <a:rPr lang="fr-FR" sz="4000" dirty="0"/>
            </a:br>
            <a:r>
              <a:rPr lang="fr-FR" sz="4000" b="1" u="sng" dirty="0"/>
              <a:t>Section 2</a:t>
            </a:r>
            <a:r>
              <a:rPr lang="fr-FR" sz="4000" dirty="0"/>
              <a:t> : les produits offerts par les banques participatives</a:t>
            </a:r>
          </a:p>
        </p:txBody>
      </p:sp>
    </p:spTree>
    <p:extLst>
      <p:ext uri="{BB962C8B-B14F-4D97-AF65-F5344CB8AC3E}">
        <p14:creationId xmlns:p14="http://schemas.microsoft.com/office/powerpoint/2010/main" val="796190011"/>
      </p:ext>
    </p:extLst>
  </p:cSld>
  <p:clrMapOvr>
    <a:masterClrMapping/>
  </p:clrMapOvr>
  <p:timing>
    <p:tnLst>
      <p:par>
        <p:cTn id="1" dur="indefinite" restart="never" nodeType="tmRoot"/>
      </p:par>
    </p:tnLst>
  </p:timing>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b="1" u="sng" dirty="0" smtClean="0"/>
              <a:t/>
            </a:r>
            <a:br>
              <a:rPr lang="fr-FR" b="1" u="sng" dirty="0" smtClean="0"/>
            </a:br>
            <a:r>
              <a:rPr lang="fr-FR" b="1" u="sng" dirty="0" smtClean="0"/>
              <a:t>Section1</a:t>
            </a:r>
            <a:r>
              <a:rPr lang="fr-FR" dirty="0"/>
              <a:t> : les principes fondamentaux de la finance </a:t>
            </a:r>
            <a:r>
              <a:rPr lang="fr-FR" dirty="0" smtClean="0"/>
              <a:t>participative</a:t>
            </a:r>
            <a:r>
              <a:rPr lang="fr-FR" dirty="0"/>
              <a:t/>
            </a:r>
            <a:br>
              <a:rPr lang="fr-FR" dirty="0"/>
            </a:br>
            <a:endParaRPr lang="fr-FR" dirty="0"/>
          </a:p>
        </p:txBody>
      </p:sp>
      <p:sp>
        <p:nvSpPr>
          <p:cNvPr id="3" name="Espace réservé du contenu 2"/>
          <p:cNvSpPr>
            <a:spLocks noGrp="1"/>
          </p:cNvSpPr>
          <p:nvPr>
            <p:ph idx="1"/>
          </p:nvPr>
        </p:nvSpPr>
        <p:spPr/>
        <p:txBody>
          <a:bodyPr>
            <a:normAutofit lnSpcReduction="10000"/>
          </a:bodyPr>
          <a:lstStyle/>
          <a:p>
            <a:pPr marL="0" indent="0">
              <a:buNone/>
            </a:pPr>
            <a:r>
              <a:rPr lang="fr-FR" dirty="0" smtClean="0"/>
              <a:t>Sous-section 1</a:t>
            </a:r>
            <a:r>
              <a:rPr lang="fr-FR" dirty="0"/>
              <a:t>:  la nature </a:t>
            </a:r>
            <a:r>
              <a:rPr lang="fr-FR" dirty="0" smtClean="0"/>
              <a:t>de la finance participative</a:t>
            </a:r>
            <a:endParaRPr lang="fr-FR" dirty="0"/>
          </a:p>
          <a:p>
            <a:pPr marL="0" indent="0">
              <a:buNone/>
            </a:pPr>
            <a:r>
              <a:rPr lang="fr-FR" dirty="0" smtClean="0"/>
              <a:t>§1: définition de la finance participative</a:t>
            </a:r>
          </a:p>
          <a:p>
            <a:pPr marL="0" indent="0">
              <a:buNone/>
            </a:pPr>
            <a:r>
              <a:rPr lang="fr-FR" dirty="0" smtClean="0"/>
              <a:t>§</a:t>
            </a:r>
            <a:r>
              <a:rPr lang="fr-FR" dirty="0"/>
              <a:t>2</a:t>
            </a:r>
            <a:r>
              <a:rPr lang="fr-FR" dirty="0" smtClean="0"/>
              <a:t>: Histoire des banques participatives</a:t>
            </a:r>
          </a:p>
          <a:p>
            <a:pPr marL="0" indent="0">
              <a:buNone/>
            </a:pPr>
            <a:r>
              <a:rPr lang="fr-FR" dirty="0" smtClean="0"/>
              <a:t>I- Au niveau international  </a:t>
            </a:r>
          </a:p>
          <a:p>
            <a:pPr marL="0" indent="0">
              <a:buNone/>
            </a:pPr>
            <a:r>
              <a:rPr lang="fr-FR" dirty="0" smtClean="0"/>
              <a:t>II- Au niveau national</a:t>
            </a:r>
          </a:p>
          <a:p>
            <a:pPr marL="0" indent="0">
              <a:buNone/>
            </a:pPr>
            <a:r>
              <a:rPr lang="fr-FR" dirty="0" smtClean="0"/>
              <a:t>Sous-section 2:  cadre générale des banques participatives</a:t>
            </a:r>
          </a:p>
          <a:p>
            <a:pPr marL="0" indent="0">
              <a:buNone/>
            </a:pPr>
            <a:r>
              <a:rPr lang="fr-FR" dirty="0" smtClean="0"/>
              <a:t>§1</a:t>
            </a:r>
            <a:r>
              <a:rPr lang="fr-FR" dirty="0"/>
              <a:t>:</a:t>
            </a:r>
            <a:r>
              <a:rPr lang="fr-FR" dirty="0" smtClean="0"/>
              <a:t> Piliers de la finance participative</a:t>
            </a:r>
          </a:p>
          <a:p>
            <a:pPr marL="0" indent="0">
              <a:buNone/>
            </a:pPr>
            <a:r>
              <a:rPr lang="fr-FR" dirty="0" smtClean="0"/>
              <a:t>§2</a:t>
            </a:r>
            <a:r>
              <a:rPr lang="fr-FR" dirty="0"/>
              <a:t>:</a:t>
            </a:r>
            <a:r>
              <a:rPr lang="fr-FR" dirty="0" smtClean="0"/>
              <a:t> Distinction entre les banques participatives et les banques conventionnelles</a:t>
            </a:r>
          </a:p>
        </p:txBody>
      </p:sp>
    </p:spTree>
    <p:extLst>
      <p:ext uri="{BB962C8B-B14F-4D97-AF65-F5344CB8AC3E}">
        <p14:creationId xmlns:p14="http://schemas.microsoft.com/office/powerpoint/2010/main" val="2206062312"/>
      </p:ext>
    </p:extLst>
  </p:cSld>
  <p:clrMapOvr>
    <a:masterClrMapping/>
  </p:clrMapOvr>
  <p:timing>
    <p:tnLst>
      <p:par>
        <p:cTn id="1" dur="indefinite" restart="never" nodeType="tmRoot"/>
      </p:par>
    </p:tnLst>
  </p:timing>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Sous-section 1</a:t>
            </a:r>
            <a:r>
              <a:rPr lang="fr-FR" dirty="0" smtClean="0"/>
              <a:t>:</a:t>
            </a:r>
            <a:r>
              <a:rPr lang="fr-FR" dirty="0"/>
              <a:t> la nature des banques participatives</a:t>
            </a:r>
          </a:p>
        </p:txBody>
      </p:sp>
      <p:sp>
        <p:nvSpPr>
          <p:cNvPr id="3" name="Espace réservé du contenu 2"/>
          <p:cNvSpPr>
            <a:spLocks noGrp="1"/>
          </p:cNvSpPr>
          <p:nvPr>
            <p:ph idx="1"/>
          </p:nvPr>
        </p:nvSpPr>
        <p:spPr/>
        <p:txBody>
          <a:bodyPr/>
          <a:lstStyle/>
          <a:p>
            <a:pPr marL="0" indent="0">
              <a:buNone/>
            </a:pPr>
            <a:r>
              <a:rPr lang="fr-FR" dirty="0"/>
              <a:t>§1: définition de la finance participative</a:t>
            </a:r>
          </a:p>
          <a:p>
            <a:pPr>
              <a:buFontTx/>
              <a:buChar char="-"/>
            </a:pPr>
            <a:r>
              <a:rPr lang="fr-FR" dirty="0" smtClean="0"/>
              <a:t>Pluralité d’appellations</a:t>
            </a:r>
          </a:p>
          <a:p>
            <a:pPr>
              <a:buFontTx/>
              <a:buChar char="-"/>
            </a:pPr>
            <a:r>
              <a:rPr lang="fr-FR" dirty="0"/>
              <a:t> </a:t>
            </a:r>
            <a:r>
              <a:rPr lang="fr-FR" dirty="0" smtClean="0"/>
              <a:t>unité de sens</a:t>
            </a:r>
          </a:p>
          <a:p>
            <a:pPr marL="0" indent="0">
              <a:buNone/>
            </a:pPr>
            <a:r>
              <a:rPr lang="fr-FR" dirty="0"/>
              <a:t> </a:t>
            </a:r>
            <a:r>
              <a:rPr lang="fr-FR" dirty="0" smtClean="0"/>
              <a:t>conformité avec les préceptes de la Sharia</a:t>
            </a:r>
            <a:endParaRPr lang="fr-FR" dirty="0"/>
          </a:p>
        </p:txBody>
      </p:sp>
    </p:spTree>
    <p:extLst>
      <p:ext uri="{BB962C8B-B14F-4D97-AF65-F5344CB8AC3E}">
        <p14:creationId xmlns:p14="http://schemas.microsoft.com/office/powerpoint/2010/main" val="1676710379"/>
      </p:ext>
    </p:extLst>
  </p:cSld>
  <p:clrMapOvr>
    <a:masterClrMapping/>
  </p:clrMapOvr>
  <p:timing>
    <p:tnLst>
      <p:par>
        <p:cTn id="1" dur="indefinite" restart="never" nodeType="tmRoot"/>
      </p:par>
    </p:tnLst>
  </p:timing>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marL="0" indent="0" algn="ctr"/>
            <a:r>
              <a:rPr lang="fr-FR" dirty="0" smtClean="0"/>
              <a:t/>
            </a:r>
            <a:br>
              <a:rPr lang="fr-FR" dirty="0" smtClean="0"/>
            </a:br>
            <a:r>
              <a:rPr lang="fr-FR" dirty="0" smtClean="0"/>
              <a:t>§</a:t>
            </a:r>
            <a:r>
              <a:rPr lang="fr-FR" dirty="0"/>
              <a:t>2: Histoire des banques participatives</a:t>
            </a:r>
            <a:br>
              <a:rPr lang="fr-FR" dirty="0"/>
            </a:br>
            <a:endParaRPr lang="fr-FR" dirty="0"/>
          </a:p>
        </p:txBody>
      </p:sp>
      <p:sp>
        <p:nvSpPr>
          <p:cNvPr id="3" name="Espace réservé du contenu 2"/>
          <p:cNvSpPr>
            <a:spLocks noGrp="1"/>
          </p:cNvSpPr>
          <p:nvPr>
            <p:ph idx="1"/>
          </p:nvPr>
        </p:nvSpPr>
        <p:spPr/>
        <p:txBody>
          <a:bodyPr>
            <a:normAutofit fontScale="92500" lnSpcReduction="10000"/>
          </a:bodyPr>
          <a:lstStyle/>
          <a:p>
            <a:pPr marL="0" indent="0">
              <a:buNone/>
            </a:pPr>
            <a:r>
              <a:rPr lang="fr-FR" dirty="0" smtClean="0"/>
              <a:t> </a:t>
            </a:r>
            <a:r>
              <a:rPr lang="fr-FR" dirty="0"/>
              <a:t>I- Au niveau international </a:t>
            </a:r>
            <a:endParaRPr lang="fr-FR" dirty="0" smtClean="0"/>
          </a:p>
          <a:p>
            <a:pPr>
              <a:buFontTx/>
              <a:buChar char="-"/>
            </a:pPr>
            <a:r>
              <a:rPr lang="fr-FR" dirty="0" smtClean="0"/>
              <a:t>Les débuts:</a:t>
            </a:r>
          </a:p>
          <a:p>
            <a:pPr marL="0" indent="0">
              <a:buNone/>
            </a:pPr>
            <a:r>
              <a:rPr lang="fr-FR" dirty="0" smtClean="0"/>
              <a:t>*Malaisie 1956</a:t>
            </a:r>
          </a:p>
          <a:p>
            <a:r>
              <a:rPr lang="fr-FR" dirty="0" smtClean="0"/>
              <a:t>Egypte: </a:t>
            </a:r>
            <a:r>
              <a:rPr lang="fr-FR" dirty="0" smtClean="0"/>
              <a:t>1963 </a:t>
            </a:r>
            <a:endParaRPr lang="fr-FR" dirty="0" smtClean="0"/>
          </a:p>
          <a:p>
            <a:pPr>
              <a:buFontTx/>
              <a:buChar char="-"/>
            </a:pPr>
            <a:r>
              <a:rPr lang="fr-FR" dirty="0" smtClean="0"/>
              <a:t>Le démarrage effectif:</a:t>
            </a:r>
          </a:p>
          <a:p>
            <a:r>
              <a:rPr lang="fr-FR" dirty="0" smtClean="0"/>
              <a:t>1975  :BID, DIB</a:t>
            </a:r>
          </a:p>
          <a:p>
            <a:r>
              <a:rPr lang="fr-FR" dirty="0" smtClean="0"/>
              <a:t>L’islamisation entière du système bancaire: Iran, Pakistan, Soudan</a:t>
            </a:r>
          </a:p>
          <a:p>
            <a:r>
              <a:rPr lang="fr-FR" dirty="0" smtClean="0"/>
              <a:t>À partir de 1990: l’expansion des banques islamiques à travers le monde: Luxembourg, Suisse, USA, Grande </a:t>
            </a:r>
            <a:r>
              <a:rPr lang="fr-FR" dirty="0" err="1" smtClean="0"/>
              <a:t>bretagne</a:t>
            </a:r>
            <a:r>
              <a:rPr lang="fr-FR" dirty="0" smtClean="0"/>
              <a:t>…</a:t>
            </a:r>
            <a:r>
              <a:rPr lang="fr-FR" dirty="0"/>
              <a:t/>
            </a:r>
            <a:br>
              <a:rPr lang="fr-FR" dirty="0"/>
            </a:br>
            <a:endParaRPr lang="fr-FR" dirty="0"/>
          </a:p>
        </p:txBody>
      </p:sp>
    </p:spTree>
    <p:extLst>
      <p:ext uri="{BB962C8B-B14F-4D97-AF65-F5344CB8AC3E}">
        <p14:creationId xmlns:p14="http://schemas.microsoft.com/office/powerpoint/2010/main" val="3100143490"/>
      </p:ext>
    </p:extLst>
  </p:cSld>
  <p:clrMapOvr>
    <a:masterClrMapping/>
  </p:clrMapOvr>
  <p:timing>
    <p:tnLst>
      <p:par>
        <p:cTn id="1" dur="indefinite" restart="never" nodeType="tmRoot"/>
      </p:par>
    </p:tnLst>
  </p:timing>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a:t>
            </a:r>
            <a:r>
              <a:rPr lang="fr-FR" dirty="0"/>
              <a:t>2: Histoire des banques participatives</a:t>
            </a:r>
            <a:br>
              <a:rPr lang="fr-FR" dirty="0"/>
            </a:br>
            <a:endParaRPr lang="fr-FR" dirty="0"/>
          </a:p>
        </p:txBody>
      </p:sp>
      <p:sp>
        <p:nvSpPr>
          <p:cNvPr id="3" name="Espace réservé du contenu 2"/>
          <p:cNvSpPr>
            <a:spLocks noGrp="1"/>
          </p:cNvSpPr>
          <p:nvPr>
            <p:ph idx="1"/>
          </p:nvPr>
        </p:nvSpPr>
        <p:spPr/>
        <p:txBody>
          <a:bodyPr>
            <a:normAutofit lnSpcReduction="10000"/>
          </a:bodyPr>
          <a:lstStyle/>
          <a:p>
            <a:pPr marL="0" indent="0">
              <a:lnSpc>
                <a:spcPct val="150000"/>
              </a:lnSpc>
              <a:buNone/>
            </a:pPr>
            <a:r>
              <a:rPr lang="fr-FR" dirty="0"/>
              <a:t>II- Au niveau </a:t>
            </a:r>
            <a:r>
              <a:rPr lang="fr-FR" dirty="0" smtClean="0"/>
              <a:t>national</a:t>
            </a:r>
          </a:p>
          <a:p>
            <a:pPr marL="0" indent="0">
              <a:lnSpc>
                <a:spcPct val="150000"/>
              </a:lnSpc>
              <a:buNone/>
            </a:pPr>
            <a:r>
              <a:rPr lang="fr-FR" dirty="0" smtClean="0"/>
              <a:t>- 2007: le début de la commercialisation des produits alternatifs</a:t>
            </a:r>
          </a:p>
          <a:p>
            <a:pPr>
              <a:lnSpc>
                <a:spcPct val="150000"/>
              </a:lnSpc>
            </a:pPr>
            <a:r>
              <a:rPr lang="fr-FR" dirty="0" smtClean="0"/>
              <a:t>Mourabaha; </a:t>
            </a:r>
            <a:r>
              <a:rPr lang="fr-FR" dirty="0" err="1" smtClean="0"/>
              <a:t>Ijara</a:t>
            </a:r>
            <a:r>
              <a:rPr lang="fr-FR" dirty="0" smtClean="0"/>
              <a:t>; </a:t>
            </a:r>
            <a:r>
              <a:rPr lang="fr-FR" dirty="0" err="1" smtClean="0"/>
              <a:t>Moucharaka</a:t>
            </a:r>
            <a:r>
              <a:rPr lang="fr-FR" dirty="0" smtClean="0"/>
              <a:t>: le bilan étant modeste</a:t>
            </a:r>
          </a:p>
          <a:p>
            <a:pPr>
              <a:lnSpc>
                <a:spcPct val="150000"/>
              </a:lnSpc>
              <a:buFontTx/>
              <a:buChar char="-"/>
            </a:pPr>
            <a:r>
              <a:rPr lang="fr-FR" dirty="0" smtClean="0"/>
              <a:t>Loi de finances 2010: mesures fiscales appropriées</a:t>
            </a:r>
          </a:p>
          <a:p>
            <a:pPr marL="0" indent="0">
              <a:lnSpc>
                <a:spcPct val="150000"/>
              </a:lnSpc>
              <a:buNone/>
            </a:pPr>
            <a:r>
              <a:rPr lang="fr-FR" dirty="0" smtClean="0"/>
              <a:t>- 22 </a:t>
            </a:r>
            <a:r>
              <a:rPr lang="fr-FR" dirty="0" smtClean="0"/>
              <a:t>janvier 2014: </a:t>
            </a:r>
            <a:r>
              <a:rPr lang="fr-FR" dirty="0" smtClean="0"/>
              <a:t>l’entrée en vigueur de la loi 103-12 ( titre III: Banques participatives)</a:t>
            </a:r>
            <a:endParaRPr lang="fr-FR" dirty="0"/>
          </a:p>
        </p:txBody>
      </p:sp>
    </p:spTree>
    <p:extLst>
      <p:ext uri="{BB962C8B-B14F-4D97-AF65-F5344CB8AC3E}">
        <p14:creationId xmlns:p14="http://schemas.microsoft.com/office/powerpoint/2010/main" val="1074327180"/>
      </p:ext>
    </p:extLst>
  </p:cSld>
  <p:clrMapOvr>
    <a:masterClrMapping/>
  </p:clrMapOvr>
  <p:timing>
    <p:tnLst>
      <p:par>
        <p:cTn id="1" dur="indefinite" restart="never" nodeType="tmRoot"/>
      </p:par>
    </p:tnLst>
  </p:timing>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Sous-section </a:t>
            </a:r>
            <a:r>
              <a:rPr lang="fr-FR" dirty="0"/>
              <a:t>2:  cadre générale des banques participatives</a:t>
            </a:r>
            <a:br>
              <a:rPr lang="fr-FR" dirty="0"/>
            </a:br>
            <a:endParaRPr lang="fr-FR" dirty="0"/>
          </a:p>
        </p:txBody>
      </p:sp>
      <p:sp>
        <p:nvSpPr>
          <p:cNvPr id="3" name="Espace réservé du contenu 2"/>
          <p:cNvSpPr>
            <a:spLocks noGrp="1"/>
          </p:cNvSpPr>
          <p:nvPr>
            <p:ph idx="1"/>
          </p:nvPr>
        </p:nvSpPr>
        <p:spPr/>
        <p:txBody>
          <a:bodyPr/>
          <a:lstStyle/>
          <a:p>
            <a:pPr marL="0" indent="0">
              <a:buNone/>
            </a:pPr>
            <a:r>
              <a:rPr lang="fr-FR" dirty="0" smtClean="0"/>
              <a:t>§</a:t>
            </a:r>
            <a:r>
              <a:rPr lang="fr-FR" dirty="0"/>
              <a:t>1: Piliers de la finance </a:t>
            </a:r>
            <a:r>
              <a:rPr lang="fr-FR" dirty="0" smtClean="0"/>
              <a:t>participative</a:t>
            </a:r>
          </a:p>
          <a:p>
            <a:pPr marL="0" indent="0">
              <a:buNone/>
            </a:pPr>
            <a:r>
              <a:rPr lang="fr-FR" dirty="0" smtClean="0"/>
              <a:t>A- l’interdiction de l’intérêt (l’usure)</a:t>
            </a:r>
          </a:p>
          <a:p>
            <a:pPr marL="0" indent="0">
              <a:buNone/>
            </a:pPr>
            <a:r>
              <a:rPr lang="fr-FR" dirty="0" smtClean="0"/>
              <a:t>B- le partage des pertes et des profits</a:t>
            </a:r>
          </a:p>
          <a:p>
            <a:pPr marL="0" indent="0">
              <a:buNone/>
            </a:pPr>
            <a:r>
              <a:rPr lang="fr-FR" dirty="0"/>
              <a:t>C-</a:t>
            </a:r>
            <a:r>
              <a:rPr lang="fr-FR" dirty="0" smtClean="0"/>
              <a:t> l’interdiction de l’incertitude (gharar) et de la spéculation ( Maysir et </a:t>
            </a:r>
            <a:r>
              <a:rPr lang="fr-FR" dirty="0" err="1" smtClean="0"/>
              <a:t>Qimar</a:t>
            </a:r>
            <a:r>
              <a:rPr lang="fr-FR" dirty="0" smtClean="0"/>
              <a:t>)</a:t>
            </a:r>
          </a:p>
          <a:p>
            <a:pPr marL="0" indent="0">
              <a:buNone/>
            </a:pPr>
            <a:r>
              <a:rPr lang="fr-FR" dirty="0"/>
              <a:t>D- </a:t>
            </a:r>
            <a:r>
              <a:rPr lang="fr-FR" dirty="0" smtClean="0"/>
              <a:t>la tangibilité de l’actif</a:t>
            </a:r>
          </a:p>
          <a:p>
            <a:pPr marL="0" indent="0">
              <a:buNone/>
            </a:pPr>
            <a:r>
              <a:rPr lang="fr-FR" dirty="0" smtClean="0"/>
              <a:t>E- l’interdiction de certaines activités et produits illicites (</a:t>
            </a:r>
            <a:r>
              <a:rPr lang="fr-FR" dirty="0" err="1" smtClean="0"/>
              <a:t>Haram</a:t>
            </a:r>
            <a:r>
              <a:rPr lang="fr-FR" dirty="0" smtClean="0"/>
              <a:t>)</a:t>
            </a:r>
          </a:p>
          <a:p>
            <a:pPr marL="0" indent="0">
              <a:buNone/>
            </a:pPr>
            <a:endParaRPr lang="fr-FR" dirty="0"/>
          </a:p>
        </p:txBody>
      </p:sp>
    </p:spTree>
    <p:extLst>
      <p:ext uri="{BB962C8B-B14F-4D97-AF65-F5344CB8AC3E}">
        <p14:creationId xmlns:p14="http://schemas.microsoft.com/office/powerpoint/2010/main" val="3093191956"/>
      </p:ext>
    </p:extLst>
  </p:cSld>
  <p:clrMapOvr>
    <a:masterClrMapping/>
  </p:clrMapOvr>
  <p:timing>
    <p:tnLst>
      <p:par>
        <p:cTn id="1" dur="indefinite" restart="never" nodeType="tmRoot"/>
      </p:par>
    </p:tnLst>
  </p:timing>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smtClean="0"/>
              <a:t>§</a:t>
            </a:r>
            <a:r>
              <a:rPr lang="fr-FR" dirty="0"/>
              <a:t>2: Distinction entre les banques participatives et les banques conventionnelles</a:t>
            </a:r>
            <a:br>
              <a:rPr lang="fr-FR" dirty="0"/>
            </a:br>
            <a:endParaRPr lang="fr-FR" dirty="0"/>
          </a:p>
        </p:txBody>
      </p:sp>
      <p:sp>
        <p:nvSpPr>
          <p:cNvPr id="3" name="Espace réservé du contenu 2"/>
          <p:cNvSpPr>
            <a:spLocks noGrp="1"/>
          </p:cNvSpPr>
          <p:nvPr>
            <p:ph idx="1"/>
          </p:nvPr>
        </p:nvSpPr>
        <p:spPr/>
        <p:txBody>
          <a:bodyPr>
            <a:normAutofit/>
          </a:bodyPr>
          <a:lstStyle/>
          <a:p>
            <a:pPr marL="0" indent="0">
              <a:buNone/>
            </a:pPr>
            <a:r>
              <a:rPr lang="fr-FR" u="sng" dirty="0" smtClean="0"/>
              <a:t>A- les principes</a:t>
            </a:r>
          </a:p>
          <a:p>
            <a:pPr marL="0" indent="0">
              <a:buNone/>
            </a:pPr>
            <a:r>
              <a:rPr lang="fr-FR" dirty="0" smtClean="0"/>
              <a:t>-Le premier critère de distinction: l’intérêt</a:t>
            </a:r>
          </a:p>
          <a:p>
            <a:r>
              <a:rPr lang="fr-FR" dirty="0" smtClean="0"/>
              <a:t>B.P: interdiction</a:t>
            </a:r>
          </a:p>
          <a:p>
            <a:r>
              <a:rPr lang="fr-FR" dirty="0" smtClean="0"/>
              <a:t>B.C: le fondement des transactions</a:t>
            </a:r>
          </a:p>
          <a:p>
            <a:pPr marL="0" indent="0">
              <a:buNone/>
            </a:pPr>
            <a:r>
              <a:rPr lang="fr-FR" dirty="0" smtClean="0"/>
              <a:t>-Le deuxième critère: le partage des risques:</a:t>
            </a:r>
          </a:p>
          <a:p>
            <a:r>
              <a:rPr lang="fr-FR" dirty="0" smtClean="0"/>
              <a:t>B.P: partage des bénéfices et des profits</a:t>
            </a:r>
          </a:p>
          <a:p>
            <a:r>
              <a:rPr lang="fr-FR" dirty="0" smtClean="0"/>
              <a:t>B.C: adossement du risque au client</a:t>
            </a:r>
          </a:p>
          <a:p>
            <a:pPr marL="0" indent="0">
              <a:buNone/>
            </a:pPr>
            <a:endParaRPr lang="fr-FR" dirty="0"/>
          </a:p>
        </p:txBody>
      </p:sp>
    </p:spTree>
    <p:extLst>
      <p:ext uri="{BB962C8B-B14F-4D97-AF65-F5344CB8AC3E}">
        <p14:creationId xmlns:p14="http://schemas.microsoft.com/office/powerpoint/2010/main" val="45672781"/>
      </p:ext>
    </p:extLst>
  </p:cSld>
  <p:clrMapOvr>
    <a:masterClrMapping/>
  </p:clrMapOvr>
  <p:timing>
    <p:tnLst>
      <p:par>
        <p:cTn id="1" dur="indefinite" restart="never" nodeType="tmRoot"/>
      </p:par>
    </p:tnLst>
  </p:timing>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normAutofit fontScale="90000"/>
          </a:bodyPr>
          <a:lstStyle/>
          <a:p>
            <a:pPr algn="ctr"/>
            <a:r>
              <a:rPr lang="fr-FR" dirty="0" smtClean="0"/>
              <a:t/>
            </a:r>
            <a:br>
              <a:rPr lang="fr-FR" dirty="0" smtClean="0"/>
            </a:br>
            <a:r>
              <a:rPr lang="fr-FR" dirty="0"/>
              <a:t>Sous-section 2: </a:t>
            </a:r>
            <a:r>
              <a:rPr lang="fr-FR" dirty="0" smtClean="0"/>
              <a:t>Distinction </a:t>
            </a:r>
            <a:r>
              <a:rPr lang="fr-FR" dirty="0"/>
              <a:t>entre les banques participatives et les banques conventionnelles</a:t>
            </a:r>
            <a:br>
              <a:rPr lang="fr-FR" dirty="0"/>
            </a:br>
            <a:endParaRPr lang="fr-FR" dirty="0"/>
          </a:p>
        </p:txBody>
      </p:sp>
      <p:sp>
        <p:nvSpPr>
          <p:cNvPr id="3" name="Espace réservé du contenu 2"/>
          <p:cNvSpPr>
            <a:spLocks noGrp="1"/>
          </p:cNvSpPr>
          <p:nvPr>
            <p:ph idx="1"/>
          </p:nvPr>
        </p:nvSpPr>
        <p:spPr/>
        <p:txBody>
          <a:bodyPr/>
          <a:lstStyle/>
          <a:p>
            <a:pPr>
              <a:buFontTx/>
              <a:buChar char="-"/>
            </a:pPr>
            <a:r>
              <a:rPr lang="fr-FR" dirty="0"/>
              <a:t>La productivité et la solvabilité</a:t>
            </a:r>
          </a:p>
          <a:p>
            <a:r>
              <a:rPr lang="fr-FR" dirty="0" smtClean="0"/>
              <a:t>B.P: la productivité</a:t>
            </a:r>
            <a:endParaRPr lang="fr-FR" dirty="0"/>
          </a:p>
          <a:p>
            <a:r>
              <a:rPr lang="fr-FR" dirty="0"/>
              <a:t>B.C</a:t>
            </a:r>
            <a:r>
              <a:rPr lang="fr-FR" dirty="0" smtClean="0"/>
              <a:t>: la solvabilité</a:t>
            </a:r>
          </a:p>
          <a:p>
            <a:pPr>
              <a:buFontTx/>
              <a:buChar char="-"/>
            </a:pPr>
            <a:r>
              <a:rPr lang="fr-FR" dirty="0" smtClean="0"/>
              <a:t>Le risque moral</a:t>
            </a:r>
          </a:p>
          <a:p>
            <a:r>
              <a:rPr lang="fr-FR" dirty="0" smtClean="0"/>
              <a:t>B.P: l’importance des implications morales des activités financées</a:t>
            </a:r>
          </a:p>
          <a:p>
            <a:r>
              <a:rPr lang="fr-FR" dirty="0" smtClean="0"/>
              <a:t>B.C: l’absence du souci moral</a:t>
            </a:r>
            <a:endParaRPr lang="fr-FR" dirty="0"/>
          </a:p>
          <a:p>
            <a:pPr marL="0" indent="0">
              <a:buNone/>
            </a:pPr>
            <a:endParaRPr lang="fr-FR" dirty="0"/>
          </a:p>
        </p:txBody>
      </p:sp>
    </p:spTree>
    <p:extLst>
      <p:ext uri="{BB962C8B-B14F-4D97-AF65-F5344CB8AC3E}">
        <p14:creationId xmlns:p14="http://schemas.microsoft.com/office/powerpoint/2010/main" val="3940964090"/>
      </p:ext>
    </p:extLst>
  </p:cSld>
  <p:clrMapOvr>
    <a:masterClrMapping/>
  </p:clrMapOvr>
  <p:timing>
    <p:tnLst>
      <p:par>
        <p:cTn id="1" dur="indefinite" restart="never" nodeType="tmRoot"/>
      </p:par>
    </p:tnLst>
  </p:timing>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p:cNvSpPr>
            <a:spLocks noGrp="1"/>
          </p:cNvSpPr>
          <p:nvPr>
            <p:ph type="title"/>
          </p:nvPr>
        </p:nvSpPr>
        <p:spPr/>
        <p:txBody>
          <a:bodyPr/>
          <a:lstStyle/>
          <a:p>
            <a:pPr algn="ctr"/>
            <a:r>
              <a:rPr lang="fr-FR" dirty="0"/>
              <a:t>§2: Distinction entre les banques participatives et les banques conventionnelles</a:t>
            </a:r>
          </a:p>
        </p:txBody>
      </p:sp>
      <p:sp>
        <p:nvSpPr>
          <p:cNvPr id="3" name="Espace réservé du contenu 2"/>
          <p:cNvSpPr>
            <a:spLocks noGrp="1"/>
          </p:cNvSpPr>
          <p:nvPr>
            <p:ph idx="1"/>
          </p:nvPr>
        </p:nvSpPr>
        <p:spPr/>
        <p:txBody>
          <a:bodyPr/>
          <a:lstStyle/>
          <a:p>
            <a:pPr marL="0" indent="0">
              <a:buNone/>
            </a:pPr>
            <a:r>
              <a:rPr lang="fr-FR" dirty="0" smtClean="0"/>
              <a:t>B- </a:t>
            </a:r>
            <a:r>
              <a:rPr lang="fr-FR" u="sng" dirty="0" smtClean="0"/>
              <a:t>la gestion des opérations bancaires</a:t>
            </a:r>
            <a:r>
              <a:rPr lang="fr-FR" dirty="0" smtClean="0"/>
              <a:t>:</a:t>
            </a:r>
          </a:p>
          <a:p>
            <a:pPr>
              <a:buFontTx/>
              <a:buChar char="-"/>
            </a:pPr>
            <a:r>
              <a:rPr lang="fr-FR" dirty="0" smtClean="0"/>
              <a:t>La gestion du compte courant:</a:t>
            </a:r>
          </a:p>
          <a:p>
            <a:r>
              <a:rPr lang="fr-FR" dirty="0" smtClean="0"/>
              <a:t>B.P: le compte du client ne reçoit pas de l’argent qui est versé au vendeur premier de l’immeuble ou meuble qui est revendu au client, la rémunération de la banque est constituée de la marge sur la vente du bien</a:t>
            </a:r>
          </a:p>
          <a:p>
            <a:r>
              <a:rPr lang="fr-FR" dirty="0" smtClean="0"/>
              <a:t>B.C: en cas de crédit, le montant est transféré au compte du client, chose qui produit des intérêts.</a:t>
            </a:r>
          </a:p>
          <a:p>
            <a:pPr marL="0" indent="0">
              <a:buNone/>
            </a:pPr>
            <a:endParaRPr lang="fr-FR" u="sng" dirty="0"/>
          </a:p>
        </p:txBody>
      </p:sp>
    </p:spTree>
    <p:extLst>
      <p:ext uri="{BB962C8B-B14F-4D97-AF65-F5344CB8AC3E}">
        <p14:creationId xmlns:p14="http://schemas.microsoft.com/office/powerpoint/2010/main" val="4162812302"/>
      </p:ext>
    </p:extLst>
  </p:cSld>
  <p:clrMapOvr>
    <a:masterClrMapping/>
  </p:clrMapOvr>
  <p:timing>
    <p:tnLst>
      <p:par>
        <p:cTn id="1" dur="indefinite" restart="never" nodeType="tmRoot"/>
      </p:par>
    </p:tnLst>
  </p:timing>
</p:sld>
</file>

<file path=ppt/theme/theme1.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7947</TotalTime>
  <Words>7276</Words>
  <Application>Microsoft Office PowerPoint</Application>
  <PresentationFormat>Grand écran</PresentationFormat>
  <Paragraphs>727</Paragraphs>
  <Slides>119</Slides>
  <Notes>1</Notes>
  <HiddenSlides>0</HiddenSlides>
  <MMClips>0</MMClips>
  <ScaleCrop>false</ScaleCrop>
  <HeadingPairs>
    <vt:vector size="6" baseType="variant">
      <vt:variant>
        <vt:lpstr>Polices utilisées</vt:lpstr>
      </vt:variant>
      <vt:variant>
        <vt:i4>3</vt:i4>
      </vt:variant>
      <vt:variant>
        <vt:lpstr>Thème</vt:lpstr>
      </vt:variant>
      <vt:variant>
        <vt:i4>1</vt:i4>
      </vt:variant>
      <vt:variant>
        <vt:lpstr>Titres des diapositives</vt:lpstr>
      </vt:variant>
      <vt:variant>
        <vt:i4>119</vt:i4>
      </vt:variant>
    </vt:vector>
  </HeadingPairs>
  <TitlesOfParts>
    <vt:vector size="123" baseType="lpstr">
      <vt:lpstr>Arial</vt:lpstr>
      <vt:lpstr>Calibri</vt:lpstr>
      <vt:lpstr>Calibri Light</vt:lpstr>
      <vt:lpstr>Thème Office</vt:lpstr>
      <vt:lpstr>Droit Bancaire</vt:lpstr>
      <vt:lpstr> Approche conceptuelle: </vt:lpstr>
      <vt:lpstr>Approche conceptuelle:</vt:lpstr>
      <vt:lpstr>Aperçu historique</vt:lpstr>
      <vt:lpstr>Aperçu historique</vt:lpstr>
      <vt:lpstr>Aperçu historique</vt:lpstr>
      <vt:lpstr>Aperçu historique</vt:lpstr>
      <vt:lpstr>Aperçu historique</vt:lpstr>
      <vt:lpstr>Aperçu historique</vt:lpstr>
      <vt:lpstr>Intérêt théorique</vt:lpstr>
      <vt:lpstr>L’intérêt pratique</vt:lpstr>
      <vt:lpstr>L’intérêt pratique</vt:lpstr>
      <vt:lpstr>L’intérêt pratique</vt:lpstr>
      <vt:lpstr>L’intérêt pratique</vt:lpstr>
      <vt:lpstr>problématique</vt:lpstr>
      <vt:lpstr>L’intérêt théorique</vt:lpstr>
      <vt:lpstr> plan sommaire</vt:lpstr>
      <vt:lpstr>Plan Sommaire</vt:lpstr>
      <vt:lpstr>Plan Sommaire</vt:lpstr>
      <vt:lpstr>Plan Sommaire </vt:lpstr>
      <vt:lpstr>  Références bibliographiques relatives au droit bancaire </vt:lpstr>
      <vt:lpstr>Droit bancaire</vt:lpstr>
      <vt:lpstr>Le cadre juridique</vt:lpstr>
      <vt:lpstr>Le cadre juridique</vt:lpstr>
      <vt:lpstr>Le cadre juridique</vt:lpstr>
      <vt:lpstr>Le cadre juridique</vt:lpstr>
      <vt:lpstr>Le cadre juridique</vt:lpstr>
      <vt:lpstr>La loi bancaire n° 103.12</vt:lpstr>
      <vt:lpstr>La loi bancaire n° 103.12</vt:lpstr>
      <vt:lpstr> Chapitre 2 : les acteurs et les activités concernés par le droit bancaire </vt:lpstr>
      <vt:lpstr>Section 1: les acteurs</vt:lpstr>
      <vt:lpstr>Section 1: les acteurs</vt:lpstr>
      <vt:lpstr>§1 : Définition de l’établissement de crédit </vt:lpstr>
      <vt:lpstr>§2 : Types d’établissement de crédit </vt:lpstr>
      <vt:lpstr> A- Les banques </vt:lpstr>
      <vt:lpstr>B- Les sociétés de financement</vt:lpstr>
      <vt:lpstr>Catégories de sociétés de financement</vt:lpstr>
      <vt:lpstr> Sous-section 2: les organismes assimilés </vt:lpstr>
      <vt:lpstr> §1-Les établissements de paiement </vt:lpstr>
      <vt:lpstr>§2- les associations de microcrédit</vt:lpstr>
      <vt:lpstr>§3- Les banques offshore </vt:lpstr>
      <vt:lpstr>§4- compagnies financière </vt:lpstr>
      <vt:lpstr>§5- la caisse de dépôt et de gestion</vt:lpstr>
      <vt:lpstr>  §6- La caisse centrale de garantie  </vt:lpstr>
      <vt:lpstr>  Sous-section 3: les institutions de concertation, de régulation et de contrôle </vt:lpstr>
      <vt:lpstr>Sous-section 4: les banques participatives</vt:lpstr>
      <vt:lpstr>§5: la clientèle</vt:lpstr>
      <vt:lpstr>Section 2: Les activités</vt:lpstr>
      <vt:lpstr>Sous-section 1: L’exercice de l’activité bancaire </vt:lpstr>
      <vt:lpstr>  A-  l’agrément ou l’autorisation d’exercer L’article 34 de la loi bancaire:  </vt:lpstr>
      <vt:lpstr>§1: L’octroi et le retrait de l’agrément </vt:lpstr>
      <vt:lpstr>A-  l’agrément ou l’autorisation d’exercer </vt:lpstr>
      <vt:lpstr> L’agrément ou l’autorisation d’exercer </vt:lpstr>
      <vt:lpstr>L’agrément ou l’autorisation d’exercer</vt:lpstr>
      <vt:lpstr>B- le retrait de l’agrément</vt:lpstr>
      <vt:lpstr>§2: Les opérations de banque et les activités connexes</vt:lpstr>
      <vt:lpstr>A- les opérations de banque: </vt:lpstr>
      <vt:lpstr>I- la réception des fonds du public</vt:lpstr>
      <vt:lpstr>la réception des fonds du public</vt:lpstr>
      <vt:lpstr>1- Remise de fonds </vt:lpstr>
      <vt:lpstr>2- Tiers</vt:lpstr>
      <vt:lpstr>2- Tiers</vt:lpstr>
      <vt:lpstr>3- droit de disposer des fonds pour son propre compte</vt:lpstr>
      <vt:lpstr>4- obligation de restitution </vt:lpstr>
      <vt:lpstr>la réception des fonds du public</vt:lpstr>
      <vt:lpstr>II- les opérations de crédit</vt:lpstr>
      <vt:lpstr>II- les opérations de crédit</vt:lpstr>
      <vt:lpstr>II- les opérations de crédit</vt:lpstr>
      <vt:lpstr>II- les opérations de crédit</vt:lpstr>
      <vt:lpstr>II- les opérations de crédit</vt:lpstr>
      <vt:lpstr>II- les opérations de crédit</vt:lpstr>
      <vt:lpstr>  II- la mise à la disposition de la clientele de tous moyens de paiement, ou leur gestion.  </vt:lpstr>
      <vt:lpstr>II- la mise à la disposition de la clientele de tous moyens de paiement, ou leur gestion. </vt:lpstr>
      <vt:lpstr>§2: les activités connexes aux opérations de banque</vt:lpstr>
      <vt:lpstr>§2: les activités connexes aux opérations de banque</vt:lpstr>
      <vt:lpstr>§2: les activités connexes aux opérations de banque</vt:lpstr>
      <vt:lpstr>§2: les activités connexes aux opérations de banque</vt:lpstr>
      <vt:lpstr>Sous-section2: Les contrats bancaires</vt:lpstr>
      <vt:lpstr> le contrat de compte bancaire </vt:lpstr>
      <vt:lpstr> le contrat de compte bancaire</vt:lpstr>
      <vt:lpstr> le contrat de compte bancaire</vt:lpstr>
      <vt:lpstr>§1: le contrat de compte bancaire</vt:lpstr>
      <vt:lpstr> A- Le compte à vue </vt:lpstr>
      <vt:lpstr>Le compte à vue</vt:lpstr>
      <vt:lpstr>Les comptes courants</vt:lpstr>
      <vt:lpstr>Les comptes chèques</vt:lpstr>
      <vt:lpstr>Les comptes sur carnet</vt:lpstr>
      <vt:lpstr>Les comptes à terme</vt:lpstr>
      <vt:lpstr>Les comptes spéciaux</vt:lpstr>
      <vt:lpstr>La clôture de compte bancaire</vt:lpstr>
      <vt:lpstr> Chapitre 3 : le système financier participatif   </vt:lpstr>
      <vt:lpstr> Section1 : les principes fondamentaux de la finance participative </vt:lpstr>
      <vt:lpstr>Sous-section 1: la nature des banques participatives</vt:lpstr>
      <vt:lpstr> §2: Histoire des banques participatives </vt:lpstr>
      <vt:lpstr> §2: Histoire des banques participatives </vt:lpstr>
      <vt:lpstr> Sous-section 2:  cadre générale des banques participatives </vt:lpstr>
      <vt:lpstr> §2: Distinction entre les banques participatives et les banques conventionnelles </vt:lpstr>
      <vt:lpstr> Sous-section 2: Distinction entre les banques participatives et les banques conventionnelles </vt:lpstr>
      <vt:lpstr>§2: Distinction entre les banques participatives et les banques conventionnelles</vt:lpstr>
      <vt:lpstr>§2: Distinction entre les banques participatives et les banques conventionnelles</vt:lpstr>
      <vt:lpstr> Section 2 : les produits des banques participatives </vt:lpstr>
      <vt:lpstr> §1: les établissements concernés  </vt:lpstr>
      <vt:lpstr> §2: contrôle des banques participatives </vt:lpstr>
      <vt:lpstr> B- l’organe du contrôle charaique </vt:lpstr>
      <vt:lpstr>L’organe interne de contrôle charaique</vt:lpstr>
      <vt:lpstr>Sous-section 2: les services de financement </vt:lpstr>
      <vt:lpstr> §1: Mourabaha </vt:lpstr>
      <vt:lpstr>§1: Mourabaha</vt:lpstr>
      <vt:lpstr>Mourabaha pour le donneur d’ordre d’achat </vt:lpstr>
      <vt:lpstr>Mourabaha pour le donneur d’ordre d’achat</vt:lpstr>
      <vt:lpstr>Ijara</vt:lpstr>
      <vt:lpstr>Ijara</vt:lpstr>
      <vt:lpstr>Ijara </vt:lpstr>
      <vt:lpstr>moucharaka</vt:lpstr>
      <vt:lpstr>Modaraba</vt:lpstr>
      <vt:lpstr>Salam</vt:lpstr>
      <vt:lpstr>Salam</vt:lpstr>
      <vt:lpstr>Istisna’a </vt:lpstr>
      <vt:lpstr>Istisna’a</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Droit Bancaire</dc:title>
  <dc:creator>MICRO</dc:creator>
  <cp:lastModifiedBy>MICRO</cp:lastModifiedBy>
  <cp:revision>217</cp:revision>
  <dcterms:created xsi:type="dcterms:W3CDTF">2019-02-13T20:56:11Z</dcterms:created>
  <dcterms:modified xsi:type="dcterms:W3CDTF">2020-03-22T09:30:32Z</dcterms:modified>
</cp:coreProperties>
</file>